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Lobster"/>
      <p:regular r:id="rId26"/>
    </p:embeddedFont>
    <p:embeddedFont>
      <p:font typeface="Montserrat"/>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bster-regular.fntdata"/><Relationship Id="rId25" Type="http://schemas.openxmlformats.org/officeDocument/2006/relationships/slide" Target="slides/slide20.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font" Target="fonts/Montserrat-boldItalic.fntdata"/><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morning everyone, my name is Adwitiya Shukla and today me and my team will be giving our final presentation on our senior design project. All of us had a great time at the expo, it was a very pleasant experience talking to different employers and fellow students. You can have a look at this picture to get an idea about our expo day. Now let’s dive into the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51bf29b979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51bf29b979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Thank you Shaurya, </a:t>
            </a:r>
            <a:r>
              <a:rPr lang="en"/>
              <a:t>Now let's explore the hardware parts that make up our AI-powered mini-bot. Each component was carefully chosen to ensure that our voice interaction technology would operate at its best and integrate seamlessly.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At the core of our </a:t>
            </a:r>
            <a:r>
              <a:rPr lang="en"/>
              <a:t>minibot</a:t>
            </a:r>
            <a:r>
              <a:rPr lang="en"/>
              <a:t> is the Raspberry Pi 4. This compact yet powerful single-board computer serves as the brain of the entire system. It's responsible for a multitude of crucial tasks, including processing the voice commands it receives, running the complex backend logic that drives our AI, and managing the control of all the connected peripheral devices we'll discuss next.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We integrated a Parallax Mini PIR Motion Sensor in order to save electricity as well as to identify the presence of users and start conversations, making the experience more responsive. The system can optimize energy consumption by sensing when a user is close by and switching to a low-power state when no one is around.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Providing visual feedback is essential for a user-friendly experience. For this, we chose a 7-inch Raspberry Pi screen. This monitor serves as a dynamic interface, displaying important information, guiding users with prompts, and providing visual confirmation of their interactions with the system.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Audio output is just as critical as visual feedback for a voice interaction system. We integrated a portable audio speaker from Portronics. This speaker is responsible for delivering the voice assistant's responses clearly and audibly, ensuring that users can easily understand the information being conveyed.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Finally, to capture the user's voice input accurately, we utilized the Samson SAGOMIC microphone. This microphone is specifically designed for clear audio capture, which is vital for accurate speech recognition and processing by our AI. The quality of the microphone directly impacts the system's ability to understand and respond effectively to user queries.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51bf29b979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51bf29b979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here is our user-friendly frontend for the UToledo EECS department, leveraging React.js and Tailwind CSS for a modern experience. It features an interactive AI assistant and a comprehensive FAQ, powered by a Python/Flask backend and the Deepseek API.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51bf29b979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51bf29b979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backend is the core of our mini-bot's functionality, responsible for processing information and driving the system's logic. Folks, this is where the heavy lifting of handling voice commands and retrieving information takes place, and it's essential to understand its role in relation to the frontend.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We chose Python as the primary programming language for our backend, </a:t>
            </a:r>
            <a:r>
              <a:rPr lang="en"/>
              <a:t>leveraging</a:t>
            </a:r>
            <a:r>
              <a:rPr lang="en"/>
              <a:t> its ease of use, extensive libraries, and strong support for building web applications and APIs. We specifically utilized the Flask framework, a lightweight and flexible Python web framework that allowed us to create the necessary RESTful APIs for communication with the frontend.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Specifically, the backend receives voice input, performs real-time data retrieval from our knowledge base, and determines the appropriate response. This response is then sent back to the frontend to be displayed and spoken, completing the interaction cycle.</a:t>
            </a:r>
            <a:br>
              <a:rPr lang="en"/>
            </a:br>
            <a:br>
              <a:rPr lang="en"/>
            </a:br>
            <a:r>
              <a:rPr lang="en"/>
              <a:t>Now my teammate </a:t>
            </a:r>
            <a:r>
              <a:rPr b="1" i="1" lang="en" sz="1700" u="sng">
                <a:latin typeface="Lobster"/>
                <a:ea typeface="Lobster"/>
                <a:cs typeface="Lobster"/>
                <a:sym typeface="Lobster"/>
              </a:rPr>
              <a:t>Jagpreet </a:t>
            </a:r>
            <a:r>
              <a:rPr lang="en"/>
              <a:t>will take over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51bf29b979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51bf29b979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condition used to test this was measuring the delay time between when the code switched.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measured delay was less a second for switching when other works had been assumed as completed.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This was created in order to convert the speech listened by the in-built windows microphone to python string/text in order to use it ahead by azure.cognitiveservices.speech.</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51bf29b979_6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51bf29b979_6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This was created in order to send deepseek the corresponding vector data, i.e. a subset of our database that had the answer to the question asked by the user and deepseek would just convert it into a more human context/word phrasing.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51bf29b979_6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51bf29b979_6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AlsaMixer was used to test Mic &amp; speaker</a:t>
            </a:r>
            <a:endParaRPr/>
          </a:p>
          <a:p>
            <a:pPr indent="0" lvl="0" marL="0" rtl="0" algn="l">
              <a:spcBef>
                <a:spcPts val="0"/>
              </a:spcBef>
              <a:spcAft>
                <a:spcPts val="0"/>
              </a:spcAft>
              <a:buNone/>
            </a:pPr>
            <a:r>
              <a:rPr lang="en"/>
              <a:t>Rasp was connected to screen via hdmi to check</a:t>
            </a:r>
            <a:endParaRPr/>
          </a:p>
          <a:p>
            <a:pPr indent="0" lvl="0" marL="0" rtl="0" algn="l">
              <a:spcBef>
                <a:spcPts val="0"/>
              </a:spcBef>
              <a:spcAft>
                <a:spcPts val="0"/>
              </a:spcAft>
              <a:buNone/>
            </a:pPr>
            <a:r>
              <a:rPr lang="en"/>
              <a:t>Hand to arihant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51bf29b979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51bf29b979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Jagpreet, </a:t>
            </a:r>
            <a:r>
              <a:rPr lang="en"/>
              <a:t>Let’s begin with our Results and Performance. Our speech-to-text engine achieved an accuracy of about 98% also text-to-speech module delivered an intelligibility score of about 92%. </a:t>
            </a:r>
            <a:endParaRPr/>
          </a:p>
          <a:p>
            <a:pPr indent="0" lvl="0" marL="0" rtl="0" algn="l">
              <a:spcBef>
                <a:spcPts val="0"/>
              </a:spcBef>
              <a:spcAft>
                <a:spcPts val="0"/>
              </a:spcAft>
              <a:buNone/>
            </a:pPr>
            <a:r>
              <a:rPr lang="en"/>
              <a:t>We also benchmarked our AI knowledge-retrieval against a curated set of questions: it returned correct, context-aware answers 92% of the time. </a:t>
            </a:r>
            <a:br>
              <a:rPr lang="en"/>
            </a:br>
            <a:r>
              <a:rPr lang="en"/>
              <a:t>Finally 64% rated the overall experience ‘very satisfactory,’ citing its intuitiveness and time-saving benefits.</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51bf29b97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51bf29b97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risk mitigation. We identified some key risk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NLP Misinterpretation. </a:t>
            </a:r>
            <a:endParaRPr/>
          </a:p>
          <a:p>
            <a:pPr indent="0" lvl="0" marL="0" rtl="0" algn="l">
              <a:spcBef>
                <a:spcPts val="0"/>
              </a:spcBef>
              <a:spcAft>
                <a:spcPts val="0"/>
              </a:spcAft>
              <a:buNone/>
            </a:pPr>
            <a:r>
              <a:rPr lang="en"/>
              <a:t>Outdated Knowledge Base. </a:t>
            </a:r>
            <a:endParaRPr/>
          </a:p>
          <a:p>
            <a:pPr indent="0" lvl="0" marL="0" rtl="0" algn="l">
              <a:spcBef>
                <a:spcPts val="0"/>
              </a:spcBef>
              <a:spcAft>
                <a:spcPts val="0"/>
              </a:spcAft>
              <a:buNone/>
            </a:pPr>
            <a:r>
              <a:rPr lang="en"/>
              <a:t>Scalability Under Load. </a:t>
            </a:r>
            <a:endParaRPr/>
          </a:p>
          <a:p>
            <a:pPr indent="0" lvl="0" marL="0" rtl="0" algn="l">
              <a:spcBef>
                <a:spcPts val="0"/>
              </a:spcBef>
              <a:spcAft>
                <a:spcPts val="0"/>
              </a:spcAft>
              <a:buNone/>
            </a:pPr>
            <a:r>
              <a:rPr lang="en"/>
              <a:t>Low User Adoption. </a:t>
            </a:r>
            <a:endParaRPr/>
          </a:p>
          <a:p>
            <a:pPr indent="0" lvl="0" marL="0" rtl="0" algn="l">
              <a:spcBef>
                <a:spcPts val="0"/>
              </a:spcBef>
              <a:spcAft>
                <a:spcPts val="0"/>
              </a:spcAft>
              <a:buNone/>
            </a:pPr>
            <a:r>
              <a:rPr lang="en"/>
              <a:t>Integration Challenges.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51bf29b979_2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51bf29b979_2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Future Work</a:t>
            </a:r>
            <a:endParaRPr/>
          </a:p>
          <a:p>
            <a:pPr indent="0" lvl="0" marL="0" rtl="0" algn="l">
              <a:spcBef>
                <a:spcPts val="0"/>
              </a:spcBef>
              <a:spcAft>
                <a:spcPts val="0"/>
              </a:spcAft>
              <a:buNone/>
            </a:pPr>
            <a:r>
              <a:rPr lang="en"/>
              <a:t>Multilingual Support. We can add some future language models</a:t>
            </a:r>
            <a:endParaRPr/>
          </a:p>
          <a:p>
            <a:pPr indent="0" lvl="0" marL="0" rtl="0" algn="l">
              <a:spcBef>
                <a:spcPts val="0"/>
              </a:spcBef>
              <a:spcAft>
                <a:spcPts val="0"/>
              </a:spcAft>
              <a:buNone/>
            </a:pPr>
            <a:r>
              <a:rPr lang="en"/>
              <a:t>Cloud-Mobile Integration. </a:t>
            </a:r>
            <a:endParaRPr/>
          </a:p>
          <a:p>
            <a:pPr indent="0" lvl="0" marL="0" rtl="0" algn="l">
              <a:spcBef>
                <a:spcPts val="0"/>
              </a:spcBef>
              <a:spcAft>
                <a:spcPts val="0"/>
              </a:spcAft>
              <a:buNone/>
            </a:pPr>
            <a:r>
              <a:rPr lang="en"/>
              <a:t>Enhanced Feedback Loops. We can embed micro-surveys after key interactions and run quarterly user-experience surveys to drive data-informed refinements.</a:t>
            </a:r>
            <a:endParaRPr/>
          </a:p>
          <a:p>
            <a:pPr indent="0" lvl="0" marL="0" rtl="0" algn="l">
              <a:spcBef>
                <a:spcPts val="0"/>
              </a:spcBef>
              <a:spcAft>
                <a:spcPts val="0"/>
              </a:spcAft>
              <a:buNone/>
            </a:pPr>
            <a:r>
              <a:rPr lang="en"/>
              <a:t>Real-Time Data Feeds. By connecting directly to UToledo’s EECS databases and calendar APIs, our assistant will deliver live updates on course changes, deadlines, and events.</a:t>
            </a:r>
            <a:endParaRPr/>
          </a:p>
          <a:p>
            <a:pPr indent="0" lvl="0" marL="0" rtl="0" algn="l">
              <a:spcBef>
                <a:spcPts val="0"/>
              </a:spcBef>
              <a:spcAft>
                <a:spcPts val="0"/>
              </a:spcAft>
              <a:buNone/>
            </a:pPr>
            <a:r>
              <a:rPr lang="en"/>
              <a:t>I would like to call back Adwitiya to end our presentation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51bf29b979_2_1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51bf29b979_2_1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some of the research papers that we looked into while developing our project. They were really helpful and provided great insights for both the theoretical and practical aspect of our project. Feel free to have a look at this if you guys want to find out more details about the backbone of our project and its working.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1bf29b979_2_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1bf29b979_2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our final project consists of two different aspects, the first one is the physical aspect which is the mini box itself and the second one is the online aspect which is our website. For the physical aspect, you can see the box on the left side of the picture over here. That is our </a:t>
            </a:r>
            <a:r>
              <a:rPr lang="en"/>
              <a:t>minibot</a:t>
            </a:r>
            <a:r>
              <a:rPr lang="en"/>
              <a:t> and inside it all the hardware components are placed. On the right side you can see our laptop which has our website deployed. So if somebody wants to use our system then they have two options, either they can use it physically if they are present somewhere inside the department building, or t</a:t>
            </a:r>
            <a:r>
              <a:rPr lang="en">
                <a:solidFill>
                  <a:schemeClr val="dk1"/>
                </a:solidFill>
              </a:rPr>
              <a:t>hey can access the website</a:t>
            </a:r>
            <a:r>
              <a:rPr lang="en"/>
              <a:t> if they are home or anywhere else outside the department.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51bf29b979_2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51bf29b979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That’s it from our side. Thanks a lot for listening, we are open to questions now.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51bf29b979_2_1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51bf29b979_2_1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a:t>
            </a:r>
            <a:r>
              <a:rPr lang="en"/>
              <a:t>ou guys might ask that what was the reason behind developing this project. Well I'm sure that just like us you guys have also faced a lot of problems in your university life especially at the beginning of your college degree. It is hard to navigate your way around college just being a kid out of school. Keeping all this in mind and the overburden on faculty and teachers in answering student related problems me and my team members got the lead to develop this project. So to solidify our reasoning we conducted a survey amongst all the EECS students at the university and we found out that 64% of students were facing problems related to Internships and Careers. 40% of students were facing problems related to Professor’s details and work opportunities.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51bf29b979_2_1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51bf29b979_2_1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2">
                <a:solidFill>
                  <a:schemeClr val="dk1"/>
                </a:solidFill>
              </a:rPr>
              <a:t>Traditional campus information systems often rely on static displays, manual interactions, or mobile applications that lack the flexibility to adapt according to individual user needs. </a:t>
            </a:r>
            <a:r>
              <a:rPr lang="en">
                <a:solidFill>
                  <a:schemeClr val="dk1"/>
                </a:solidFill>
              </a:rPr>
              <a:t>This is where the AI-Driven Voice Interaction System is extremely useful as it leverages cutting-edge technologies to create an innovative solution for campus information dissemination. By combining real-time voice recognition, mobility, and department-specific data integration, the system offers an interactive, user-friendly, and efficient platform tailored to the needs of both the students and modern academic institutions. This solution is designed to bridge the gap between static information systems and dynamic, accessible communication tools, making it a vital addition to university campuses. </a:t>
            </a:r>
            <a:r>
              <a:rPr lang="en">
                <a:solidFill>
                  <a:schemeClr val="dk1"/>
                </a:solidFill>
              </a:rPr>
              <a:t>Now my teammate Shaurya will take over.</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51bf29b97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51bf29b97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a:t>Thank you Adwitiya. </a:t>
            </a:r>
            <a:r>
              <a:rPr lang="en"/>
              <a:t>Here on this slide, you can see the state of voice assistants now. There are commercial systems like Siri, Alexa, and Google Assistant that excel at handling day-to-day general-purpose questions with AI-driven speech-to-text and natural language processing. However, none of these are tailored to departmental requirements, such as searching course schedules, departmental policies, or research materials.</a:t>
            </a:r>
            <a:endParaRPr/>
          </a:p>
          <a:p>
            <a:pPr indent="0" lvl="0" marL="0" rtl="0" algn="just">
              <a:lnSpc>
                <a:spcPct val="115000"/>
              </a:lnSpc>
              <a:spcBef>
                <a:spcPts val="1200"/>
              </a:spcBef>
              <a:spcAft>
                <a:spcPts val="0"/>
              </a:spcAft>
              <a:buClr>
                <a:schemeClr val="dk1"/>
              </a:buClr>
              <a:buSzPts val="1100"/>
              <a:buFont typeface="Arial"/>
              <a:buNone/>
            </a:pPr>
            <a:r>
              <a:rPr lang="en"/>
              <a:t>Our vision is to fill that gap by creating a prototype voice assistant exclusively for the EECS Department. With robust speech-to-text conversion and advanced NLP, our system is able to interpret and understand day-to-day faculty and staff questions.</a:t>
            </a:r>
            <a:endParaRPr/>
          </a:p>
          <a:p>
            <a:pPr indent="0" lvl="0" marL="0" rtl="0" algn="just">
              <a:lnSpc>
                <a:spcPct val="115000"/>
              </a:lnSpc>
              <a:spcBef>
                <a:spcPts val="1200"/>
              </a:spcBef>
              <a:spcAft>
                <a:spcPts val="0"/>
              </a:spcAft>
              <a:buClr>
                <a:schemeClr val="dk1"/>
              </a:buClr>
              <a:buSzPts val="1100"/>
              <a:buFont typeface="Arial"/>
              <a:buNone/>
            </a:pPr>
            <a:r>
              <a:rPr lang="en"/>
              <a:t>By focusing on targeted knowledge, our solution provides instant and accurate responses that completely align with how departments operate. This translates into a significant productivity boost and easier operations, providing faculty and admin staff some much-needed time back.</a:t>
            </a:r>
            <a:endParaRPr/>
          </a:p>
          <a:p>
            <a:pPr indent="0" lvl="0" marL="0" rtl="0" algn="just">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51bf29b979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51bf29b979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So our target audience consists of the students, faculty, and staff of the EECS Department at the University of Toledo. These are the ones who need fast, accurate answers about labs, course timings, department policies, or even when office hours are.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Functionally, our AI-powered mini-bot listens or reads your question—spoken or typed—and rapidly returns the right information. Need to know when the next faculty meeting is? Just ask. Got a question about a policy on equipment reservation? It's got you covered.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Behind the scenes, we're using Azure Cognitive Services for speech-to-text quality, then feeding that text into GPT-based NLP models to learn and respond. Finally, our hardware brings the answer back in real time—on the LED display as well as through the speaker.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One thing to note is that this </a:t>
            </a:r>
            <a:r>
              <a:rPr lang="en"/>
              <a:t>prototype is specifically targeted at EECS-specific questions; it doesn't yet deal with generic university or non-academic questions.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51bf29b979_7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51bf29b979_7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This slide shows our technical stack and our prototype's complete workflow. On the left, you can see the three major layers: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Hardware Configuration</a:t>
            </a:r>
            <a:endParaRPr/>
          </a:p>
          <a:p>
            <a:pPr indent="0" lvl="0" marL="0" rtl="0" algn="l">
              <a:spcBef>
                <a:spcPts val="0"/>
              </a:spcBef>
              <a:spcAft>
                <a:spcPts val="0"/>
              </a:spcAft>
              <a:buClr>
                <a:schemeClr val="dk1"/>
              </a:buClr>
              <a:buSzPts val="1100"/>
              <a:buFont typeface="Arial"/>
              <a:buNone/>
            </a:pPr>
            <a:r>
              <a:rPr lang="en"/>
              <a:t>We use a Raspberry Pi as the primary computing device that is equipped with a proximity sensor to turn on/off automatically, an LED screen for displaying text, and a speaker for speaking.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Frontend</a:t>
            </a:r>
            <a:endParaRPr/>
          </a:p>
          <a:p>
            <a:pPr indent="0" lvl="0" marL="0" rtl="0" algn="l">
              <a:spcBef>
                <a:spcPts val="0"/>
              </a:spcBef>
              <a:spcAft>
                <a:spcPts val="0"/>
              </a:spcAft>
              <a:buClr>
                <a:schemeClr val="dk1"/>
              </a:buClr>
              <a:buSzPts val="1100"/>
              <a:buFont typeface="Arial"/>
              <a:buNone/>
            </a:pPr>
            <a:r>
              <a:rPr lang="en"/>
              <a:t>A React.js application utilizing React Router which handles user interaction and Tailwind CSS is used to create a responsive, user-friendly interface.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Backend</a:t>
            </a:r>
            <a:endParaRPr/>
          </a:p>
          <a:p>
            <a:pPr indent="0" lvl="0" marL="0" rtl="0" algn="l">
              <a:spcBef>
                <a:spcPts val="0"/>
              </a:spcBef>
              <a:spcAft>
                <a:spcPts val="0"/>
              </a:spcAft>
              <a:buNone/>
            </a:pPr>
            <a:r>
              <a:rPr lang="en"/>
              <a:t>Our Python Flask REST API—complete with CORS—to ensure front-end compatibility and AI logic interconnect.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On the right side is our four-step workflow:</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Data Collection: Capture and retain the user's spoken question.</a:t>
            </a:r>
            <a:endParaRPr/>
          </a:p>
          <a:p>
            <a:pPr indent="0" lvl="0" marL="0" rtl="0" algn="l">
              <a:spcBef>
                <a:spcPts val="0"/>
              </a:spcBef>
              <a:spcAft>
                <a:spcPts val="0"/>
              </a:spcAft>
              <a:buNone/>
            </a:pPr>
            <a:r>
              <a:rPr lang="en"/>
              <a:t>AI Model Development: Convert speech to text and recognize intent. </a:t>
            </a:r>
            <a:endParaRPr/>
          </a:p>
          <a:p>
            <a:pPr indent="0" lvl="0" marL="0" rtl="0" algn="l">
              <a:spcBef>
                <a:spcPts val="0"/>
              </a:spcBef>
              <a:spcAft>
                <a:spcPts val="0"/>
              </a:spcAft>
              <a:buNone/>
            </a:pPr>
            <a:r>
              <a:rPr lang="en"/>
              <a:t>Database Comparator: Pick out keywords and match them with our EECS knowledge base. </a:t>
            </a:r>
            <a:endParaRPr/>
          </a:p>
          <a:p>
            <a:pPr indent="0" lvl="0" marL="0" rtl="0" algn="l">
              <a:spcBef>
                <a:spcPts val="0"/>
              </a:spcBef>
              <a:spcAft>
                <a:spcPts val="0"/>
              </a:spcAft>
              <a:buClr>
                <a:schemeClr val="dk1"/>
              </a:buClr>
              <a:buSzPts val="1100"/>
              <a:buFont typeface="Arial"/>
              <a:buNone/>
            </a:pPr>
            <a:r>
              <a:rPr lang="en"/>
              <a:t>Last but not least, show the solution in the LED display and then speak it out through the speaker.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51bf29b97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51bf29b97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a:t>
            </a:r>
            <a:r>
              <a:rPr lang="en"/>
              <a:t> solution focuses on four critical requirements.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ease of use—both voice and web interfaces function naturally without memorized commands.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fast and accurate response—our custom database, developed from actual user surveys, combined with strong NLP delivers exact answers in seconds.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Third, scalability—the system architecture readily expands as new courses, events, and policies are introduced without decreasing speed.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 availability—we provide 24/7 uptime to allow faculty and staff to obtain assistance at any time.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51bf29b979_2_1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51bf29b979_2_1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us now get a quick glance at how our project works.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drive.google.com/file/d/1ZrtDPt9QysFP8Lw7Kivpq9-xxljhr-U9/view"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nvSpPr>
        <p:spPr>
          <a:xfrm>
            <a:off x="0" y="2740638"/>
            <a:ext cx="3452400" cy="173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300">
                <a:solidFill>
                  <a:srgbClr val="FFFFFF"/>
                </a:solidFill>
                <a:latin typeface="Comic Sans MS"/>
                <a:ea typeface="Comic Sans MS"/>
                <a:cs typeface="Comic Sans MS"/>
                <a:sym typeface="Comic Sans MS"/>
              </a:rPr>
              <a:t>by  Adwitiya Shukla (R01578127)</a:t>
            </a:r>
            <a:br>
              <a:rPr b="1" lang="en" sz="1300">
                <a:solidFill>
                  <a:srgbClr val="FFFFFF"/>
                </a:solidFill>
                <a:latin typeface="Comic Sans MS"/>
                <a:ea typeface="Comic Sans MS"/>
                <a:cs typeface="Comic Sans MS"/>
                <a:sym typeface="Comic Sans MS"/>
              </a:rPr>
            </a:br>
            <a:r>
              <a:rPr b="1" lang="en" sz="1300">
                <a:solidFill>
                  <a:srgbClr val="FFFFFF"/>
                </a:solidFill>
                <a:latin typeface="Comic Sans MS"/>
                <a:ea typeface="Comic Sans MS"/>
                <a:cs typeface="Comic Sans MS"/>
                <a:sym typeface="Comic Sans MS"/>
              </a:rPr>
              <a:t>     Arihant Singh (R01578211)</a:t>
            </a:r>
            <a:br>
              <a:rPr b="1" lang="en" sz="1300">
                <a:solidFill>
                  <a:srgbClr val="FFFFFF"/>
                </a:solidFill>
                <a:latin typeface="Comic Sans MS"/>
                <a:ea typeface="Comic Sans MS"/>
                <a:cs typeface="Comic Sans MS"/>
                <a:sym typeface="Comic Sans MS"/>
              </a:rPr>
            </a:br>
            <a:r>
              <a:rPr b="1" lang="en" sz="1300">
                <a:solidFill>
                  <a:srgbClr val="FFFFFF"/>
                </a:solidFill>
                <a:latin typeface="Comic Sans MS"/>
                <a:ea typeface="Comic Sans MS"/>
                <a:cs typeface="Comic Sans MS"/>
                <a:sym typeface="Comic Sans MS"/>
              </a:rPr>
              <a:t>     Priyanshu Gupta (R01578167)</a:t>
            </a:r>
            <a:br>
              <a:rPr b="1" lang="en" sz="1300">
                <a:solidFill>
                  <a:srgbClr val="FFFFFF"/>
                </a:solidFill>
                <a:latin typeface="Comic Sans MS"/>
                <a:ea typeface="Comic Sans MS"/>
                <a:cs typeface="Comic Sans MS"/>
                <a:sym typeface="Comic Sans MS"/>
              </a:rPr>
            </a:br>
            <a:r>
              <a:rPr b="1" lang="en" sz="1300">
                <a:solidFill>
                  <a:srgbClr val="FFFFFF"/>
                </a:solidFill>
                <a:latin typeface="Comic Sans MS"/>
                <a:ea typeface="Comic Sans MS"/>
                <a:cs typeface="Comic Sans MS"/>
                <a:sym typeface="Comic Sans MS"/>
              </a:rPr>
              <a:t>     Jagpreet Singh Mittu (R01577860)</a:t>
            </a:r>
            <a:br>
              <a:rPr b="1" lang="en" sz="1300">
                <a:solidFill>
                  <a:srgbClr val="FFFFFF"/>
                </a:solidFill>
                <a:latin typeface="Comic Sans MS"/>
                <a:ea typeface="Comic Sans MS"/>
                <a:cs typeface="Comic Sans MS"/>
                <a:sym typeface="Comic Sans MS"/>
              </a:rPr>
            </a:br>
            <a:r>
              <a:rPr b="1" lang="en" sz="1300">
                <a:solidFill>
                  <a:srgbClr val="FFFFFF"/>
                </a:solidFill>
                <a:latin typeface="Comic Sans MS"/>
                <a:ea typeface="Comic Sans MS"/>
                <a:cs typeface="Comic Sans MS"/>
                <a:sym typeface="Comic Sans MS"/>
              </a:rPr>
              <a:t>     Shaurya Sharma (R01578500)</a:t>
            </a:r>
            <a:br>
              <a:rPr b="1" lang="en" sz="1300">
                <a:solidFill>
                  <a:srgbClr val="FFFFFF"/>
                </a:solidFill>
                <a:latin typeface="Comic Sans MS"/>
                <a:ea typeface="Comic Sans MS"/>
                <a:cs typeface="Comic Sans MS"/>
                <a:sym typeface="Comic Sans MS"/>
              </a:rPr>
            </a:br>
            <a:br>
              <a:rPr b="1" lang="en" sz="1300">
                <a:solidFill>
                  <a:srgbClr val="FFFFFF"/>
                </a:solidFill>
                <a:latin typeface="Comic Sans MS"/>
                <a:ea typeface="Comic Sans MS"/>
                <a:cs typeface="Comic Sans MS"/>
                <a:sym typeface="Comic Sans MS"/>
              </a:rPr>
            </a:br>
            <a:r>
              <a:rPr b="1" lang="en" sz="1300">
                <a:solidFill>
                  <a:srgbClr val="FFFFFF"/>
                </a:solidFill>
                <a:latin typeface="Comic Sans MS"/>
                <a:ea typeface="Comic Sans MS"/>
                <a:cs typeface="Comic Sans MS"/>
                <a:sym typeface="Comic Sans MS"/>
              </a:rPr>
              <a:t>     Professor: Dr. Liang Cheng</a:t>
            </a:r>
            <a:br>
              <a:rPr b="1" lang="en" sz="1300">
                <a:solidFill>
                  <a:srgbClr val="FFFFFF"/>
                </a:solidFill>
                <a:latin typeface="Comic Sans MS"/>
                <a:ea typeface="Comic Sans MS"/>
                <a:cs typeface="Comic Sans MS"/>
                <a:sym typeface="Comic Sans MS"/>
              </a:rPr>
            </a:br>
            <a:r>
              <a:rPr b="1" lang="en" sz="1300">
                <a:solidFill>
                  <a:srgbClr val="FFFFFF"/>
                </a:solidFill>
                <a:latin typeface="Comic Sans MS"/>
                <a:ea typeface="Comic Sans MS"/>
                <a:cs typeface="Comic Sans MS"/>
                <a:sym typeface="Comic Sans MS"/>
              </a:rPr>
              <a:t>     Advisor: Dr. Samia Tasnim</a:t>
            </a:r>
            <a:endParaRPr b="1" sz="1300">
              <a:solidFill>
                <a:srgbClr val="FFFFFF"/>
              </a:solidFill>
              <a:latin typeface="Comic Sans MS"/>
              <a:ea typeface="Comic Sans MS"/>
              <a:cs typeface="Comic Sans MS"/>
              <a:sym typeface="Comic Sans MS"/>
            </a:endParaRPr>
          </a:p>
          <a:p>
            <a:pPr indent="0" lvl="0" marL="0" rtl="0" algn="l">
              <a:spcBef>
                <a:spcPts val="0"/>
              </a:spcBef>
              <a:spcAft>
                <a:spcPts val="0"/>
              </a:spcAft>
              <a:buNone/>
            </a:pPr>
            <a:r>
              <a:t/>
            </a:r>
            <a:endParaRPr sz="1300">
              <a:solidFill>
                <a:schemeClr val="lt1"/>
              </a:solidFill>
              <a:latin typeface="Comic Sans MS"/>
              <a:ea typeface="Comic Sans MS"/>
              <a:cs typeface="Comic Sans MS"/>
              <a:sym typeface="Comic Sans MS"/>
            </a:endParaRPr>
          </a:p>
        </p:txBody>
      </p:sp>
      <p:sp>
        <p:nvSpPr>
          <p:cNvPr id="135" name="Google Shape;135;p13"/>
          <p:cNvSpPr txBox="1"/>
          <p:nvPr/>
        </p:nvSpPr>
        <p:spPr>
          <a:xfrm>
            <a:off x="3407850" y="321750"/>
            <a:ext cx="5648400" cy="45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2400">
                <a:solidFill>
                  <a:srgbClr val="F3F3F2"/>
                </a:solidFill>
                <a:latin typeface="Comic Sans MS"/>
                <a:ea typeface="Comic Sans MS"/>
                <a:cs typeface="Comic Sans MS"/>
                <a:sym typeface="Comic Sans MS"/>
              </a:rPr>
              <a:t>Senior Design Project Presentation</a:t>
            </a:r>
            <a:endParaRPr b="1" i="1" sz="2400">
              <a:solidFill>
                <a:srgbClr val="F3F3F2"/>
              </a:solidFill>
              <a:latin typeface="Comic Sans MS"/>
              <a:ea typeface="Comic Sans MS"/>
              <a:cs typeface="Comic Sans MS"/>
              <a:sym typeface="Comic Sans MS"/>
            </a:endParaRPr>
          </a:p>
          <a:p>
            <a:pPr indent="0" lvl="0" marL="0" rtl="0" algn="l">
              <a:spcBef>
                <a:spcPts val="0"/>
              </a:spcBef>
              <a:spcAft>
                <a:spcPts val="0"/>
              </a:spcAft>
              <a:buNone/>
            </a:pPr>
            <a:r>
              <a:t/>
            </a:r>
            <a:endParaRPr sz="1300">
              <a:solidFill>
                <a:schemeClr val="lt1"/>
              </a:solidFill>
              <a:latin typeface="Comic Sans MS"/>
              <a:ea typeface="Comic Sans MS"/>
              <a:cs typeface="Comic Sans MS"/>
              <a:sym typeface="Comic Sans MS"/>
            </a:endParaRPr>
          </a:p>
        </p:txBody>
      </p:sp>
      <p:sp>
        <p:nvSpPr>
          <p:cNvPr id="136" name="Google Shape;136;p13"/>
          <p:cNvSpPr txBox="1"/>
          <p:nvPr/>
        </p:nvSpPr>
        <p:spPr>
          <a:xfrm>
            <a:off x="3407850" y="1096800"/>
            <a:ext cx="5214000" cy="132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2400">
                <a:solidFill>
                  <a:srgbClr val="FFFFFF"/>
                </a:solidFill>
                <a:latin typeface="Comic Sans MS"/>
                <a:ea typeface="Comic Sans MS"/>
                <a:cs typeface="Comic Sans MS"/>
                <a:sym typeface="Comic Sans MS"/>
              </a:rPr>
              <a:t>Title: AI-Driven Voice Interaction System Implemented into a mini-bot</a:t>
            </a:r>
            <a:endParaRPr b="1" i="1" sz="2400">
              <a:solidFill>
                <a:srgbClr val="FFFFFF"/>
              </a:solidFill>
              <a:latin typeface="Comic Sans MS"/>
              <a:ea typeface="Comic Sans MS"/>
              <a:cs typeface="Comic Sans MS"/>
              <a:sym typeface="Comic Sans MS"/>
            </a:endParaRPr>
          </a:p>
          <a:p>
            <a:pPr indent="0" lvl="0" marL="0" rtl="0" algn="l">
              <a:spcBef>
                <a:spcPts val="0"/>
              </a:spcBef>
              <a:spcAft>
                <a:spcPts val="0"/>
              </a:spcAft>
              <a:buNone/>
            </a:pPr>
            <a:r>
              <a:t/>
            </a:r>
            <a:endParaRPr sz="1600">
              <a:solidFill>
                <a:schemeClr val="lt1"/>
              </a:solidFill>
              <a:latin typeface="Comic Sans MS"/>
              <a:ea typeface="Comic Sans MS"/>
              <a:cs typeface="Comic Sans MS"/>
              <a:sym typeface="Comic Sans MS"/>
            </a:endParaRPr>
          </a:p>
        </p:txBody>
      </p:sp>
      <p:pic>
        <p:nvPicPr>
          <p:cNvPr id="137" name="Google Shape;137;p13"/>
          <p:cNvPicPr preferRelativeResize="0"/>
          <p:nvPr/>
        </p:nvPicPr>
        <p:blipFill rotWithShape="1">
          <a:blip r:embed="rId3">
            <a:alphaModFix/>
          </a:blip>
          <a:srcRect b="-9329" l="0" r="0" t="6585"/>
          <a:stretch/>
        </p:blipFill>
        <p:spPr>
          <a:xfrm>
            <a:off x="3539500" y="2387850"/>
            <a:ext cx="4650300" cy="2687650"/>
          </a:xfrm>
          <a:prstGeom prst="rect">
            <a:avLst/>
          </a:prstGeom>
          <a:noFill/>
          <a:ln>
            <a:noFill/>
          </a:ln>
        </p:spPr>
      </p:pic>
      <p:pic>
        <p:nvPicPr>
          <p:cNvPr id="138" name="Google Shape;138;p13"/>
          <p:cNvPicPr preferRelativeResize="0"/>
          <p:nvPr/>
        </p:nvPicPr>
        <p:blipFill rotWithShape="1">
          <a:blip r:embed="rId4">
            <a:alphaModFix/>
          </a:blip>
          <a:srcRect b="1054" l="4641" r="2705" t="4819"/>
          <a:stretch/>
        </p:blipFill>
        <p:spPr>
          <a:xfrm>
            <a:off x="58050" y="4561050"/>
            <a:ext cx="694550" cy="51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i="1" lang="en">
                <a:latin typeface="Comic Sans MS"/>
                <a:ea typeface="Comic Sans MS"/>
                <a:cs typeface="Comic Sans MS"/>
                <a:sym typeface="Comic Sans MS"/>
              </a:rPr>
              <a:t>Design Specifications (Hardware)</a:t>
            </a:r>
            <a:endParaRPr b="1" i="1">
              <a:latin typeface="Comic Sans MS"/>
              <a:ea typeface="Comic Sans MS"/>
              <a:cs typeface="Comic Sans MS"/>
              <a:sym typeface="Comic Sans MS"/>
            </a:endParaRPr>
          </a:p>
        </p:txBody>
      </p:sp>
      <p:sp>
        <p:nvSpPr>
          <p:cNvPr id="200" name="Google Shape;200;p22"/>
          <p:cNvSpPr txBox="1"/>
          <p:nvPr>
            <p:ph idx="1" type="body"/>
          </p:nvPr>
        </p:nvSpPr>
        <p:spPr>
          <a:xfrm>
            <a:off x="1297500" y="1307850"/>
            <a:ext cx="7038900" cy="3461700"/>
          </a:xfrm>
          <a:prstGeom prst="rect">
            <a:avLst/>
          </a:prstGeom>
        </p:spPr>
        <p:txBody>
          <a:bodyPr anchorCtr="0" anchor="t" bIns="91425" lIns="91425" spcFirstLastPara="1" rIns="91425" wrap="square" tIns="91425">
            <a:normAutofit fontScale="92500" lnSpcReduction="20000"/>
          </a:bodyPr>
          <a:lstStyle/>
          <a:p>
            <a:pPr indent="0" lvl="0" marL="0" rtl="0" algn="l">
              <a:spcBef>
                <a:spcPts val="1200"/>
              </a:spcBef>
              <a:spcAft>
                <a:spcPts val="0"/>
              </a:spcAft>
              <a:buNone/>
            </a:pPr>
            <a:r>
              <a:rPr lang="en" sz="1400">
                <a:latin typeface="Comic Sans MS"/>
                <a:ea typeface="Comic Sans MS"/>
                <a:cs typeface="Comic Sans MS"/>
                <a:sym typeface="Comic Sans MS"/>
              </a:rPr>
              <a:t>1. </a:t>
            </a:r>
            <a:r>
              <a:rPr b="1" lang="en" sz="1400">
                <a:latin typeface="Comic Sans MS"/>
                <a:ea typeface="Comic Sans MS"/>
                <a:cs typeface="Comic Sans MS"/>
                <a:sym typeface="Comic Sans MS"/>
              </a:rPr>
              <a:t>Raspberry Pi</a:t>
            </a:r>
            <a:r>
              <a:rPr lang="en" sz="1400">
                <a:latin typeface="Comic Sans MS"/>
                <a:ea typeface="Comic Sans MS"/>
                <a:cs typeface="Comic Sans MS"/>
                <a:sym typeface="Comic Sans MS"/>
              </a:rPr>
              <a:t> : Raspberry Pi 4 was used  as the main computer for processing voice to  commands, running the backend logic, and controlling peripherals.</a:t>
            </a:r>
            <a:br>
              <a:rPr lang="en" sz="1400">
                <a:latin typeface="Comic Sans MS"/>
                <a:ea typeface="Comic Sans MS"/>
                <a:cs typeface="Comic Sans MS"/>
                <a:sym typeface="Comic Sans MS"/>
              </a:rPr>
            </a:br>
            <a:endParaRPr sz="1400">
              <a:latin typeface="Comic Sans MS"/>
              <a:ea typeface="Comic Sans MS"/>
              <a:cs typeface="Comic Sans MS"/>
              <a:sym typeface="Comic Sans MS"/>
            </a:endParaRPr>
          </a:p>
          <a:p>
            <a:pPr indent="0" lvl="0" marL="0" rtl="0" algn="l">
              <a:spcBef>
                <a:spcPts val="1200"/>
              </a:spcBef>
              <a:spcAft>
                <a:spcPts val="0"/>
              </a:spcAft>
              <a:buNone/>
            </a:pPr>
            <a:r>
              <a:rPr lang="en" sz="1400">
                <a:latin typeface="Comic Sans MS"/>
                <a:ea typeface="Comic Sans MS"/>
                <a:cs typeface="Comic Sans MS"/>
                <a:sym typeface="Comic Sans MS"/>
              </a:rPr>
              <a:t>2. </a:t>
            </a:r>
            <a:r>
              <a:rPr b="1" lang="en" sz="1400">
                <a:latin typeface="Comic Sans MS"/>
                <a:ea typeface="Comic Sans MS"/>
                <a:cs typeface="Comic Sans MS"/>
                <a:sym typeface="Comic Sans MS"/>
              </a:rPr>
              <a:t>Proximity Sensor </a:t>
            </a:r>
            <a:r>
              <a:rPr lang="en" sz="1400">
                <a:latin typeface="Comic Sans MS"/>
                <a:ea typeface="Comic Sans MS"/>
                <a:cs typeface="Comic Sans MS"/>
                <a:sym typeface="Comic Sans MS"/>
              </a:rPr>
              <a:t>: Parallax Mini PIR Motion Sensor was used to detect user presence and initiate interaction</a:t>
            </a:r>
            <a:br>
              <a:rPr lang="en" sz="1400">
                <a:latin typeface="Comic Sans MS"/>
                <a:ea typeface="Comic Sans MS"/>
                <a:cs typeface="Comic Sans MS"/>
                <a:sym typeface="Comic Sans MS"/>
              </a:rPr>
            </a:br>
            <a:endParaRPr sz="1400">
              <a:latin typeface="Comic Sans MS"/>
              <a:ea typeface="Comic Sans MS"/>
              <a:cs typeface="Comic Sans MS"/>
              <a:sym typeface="Comic Sans MS"/>
            </a:endParaRPr>
          </a:p>
          <a:p>
            <a:pPr indent="0" lvl="0" marL="0" rtl="0" algn="l">
              <a:spcBef>
                <a:spcPts val="1200"/>
              </a:spcBef>
              <a:spcAft>
                <a:spcPts val="0"/>
              </a:spcAft>
              <a:buNone/>
            </a:pPr>
            <a:r>
              <a:rPr lang="en" sz="1400">
                <a:latin typeface="Comic Sans MS"/>
                <a:ea typeface="Comic Sans MS"/>
                <a:cs typeface="Comic Sans MS"/>
                <a:sym typeface="Comic Sans MS"/>
              </a:rPr>
              <a:t>3. </a:t>
            </a:r>
            <a:r>
              <a:rPr b="1" lang="en" sz="1400">
                <a:latin typeface="Comic Sans MS"/>
                <a:ea typeface="Comic Sans MS"/>
                <a:cs typeface="Comic Sans MS"/>
                <a:sym typeface="Comic Sans MS"/>
              </a:rPr>
              <a:t>LED Screen </a:t>
            </a:r>
            <a:r>
              <a:rPr lang="en" sz="1400">
                <a:latin typeface="Comic Sans MS"/>
                <a:ea typeface="Comic Sans MS"/>
                <a:cs typeface="Comic Sans MS"/>
                <a:sym typeface="Comic Sans MS"/>
              </a:rPr>
              <a:t>: Raspberry Pi Screen 7 inch Monitor was used to provides a visual interface for displaying information, prompts, and user feedback.</a:t>
            </a:r>
            <a:br>
              <a:rPr lang="en" sz="1400">
                <a:latin typeface="Comic Sans MS"/>
                <a:ea typeface="Comic Sans MS"/>
                <a:cs typeface="Comic Sans MS"/>
                <a:sym typeface="Comic Sans MS"/>
              </a:rPr>
            </a:br>
            <a:endParaRPr sz="1400">
              <a:latin typeface="Comic Sans MS"/>
              <a:ea typeface="Comic Sans MS"/>
              <a:cs typeface="Comic Sans MS"/>
              <a:sym typeface="Comic Sans MS"/>
            </a:endParaRPr>
          </a:p>
          <a:p>
            <a:pPr indent="0" lvl="0" marL="0" rtl="0" algn="l">
              <a:spcBef>
                <a:spcPts val="1200"/>
              </a:spcBef>
              <a:spcAft>
                <a:spcPts val="0"/>
              </a:spcAft>
              <a:buNone/>
            </a:pPr>
            <a:r>
              <a:rPr lang="en" sz="1400">
                <a:latin typeface="Comic Sans MS"/>
                <a:ea typeface="Comic Sans MS"/>
                <a:cs typeface="Comic Sans MS"/>
                <a:sym typeface="Comic Sans MS"/>
              </a:rPr>
              <a:t>4. </a:t>
            </a:r>
            <a:r>
              <a:rPr b="1" lang="en" sz="1400">
                <a:latin typeface="Comic Sans MS"/>
                <a:ea typeface="Comic Sans MS"/>
                <a:cs typeface="Comic Sans MS"/>
                <a:sym typeface="Comic Sans MS"/>
              </a:rPr>
              <a:t>Speaker </a:t>
            </a:r>
            <a:r>
              <a:rPr lang="en" sz="1400">
                <a:latin typeface="Comic Sans MS"/>
                <a:ea typeface="Comic Sans MS"/>
                <a:cs typeface="Comic Sans MS"/>
                <a:sym typeface="Comic Sans MS"/>
              </a:rPr>
              <a:t>: Portronics portable audio Speaker was used to deliver audio output for the voice assistant's responses.</a:t>
            </a:r>
            <a:br>
              <a:rPr lang="en" sz="1400">
                <a:latin typeface="Comic Sans MS"/>
                <a:ea typeface="Comic Sans MS"/>
                <a:cs typeface="Comic Sans MS"/>
                <a:sym typeface="Comic Sans MS"/>
              </a:rPr>
            </a:br>
            <a:endParaRPr sz="1400">
              <a:latin typeface="Comic Sans MS"/>
              <a:ea typeface="Comic Sans MS"/>
              <a:cs typeface="Comic Sans MS"/>
              <a:sym typeface="Comic Sans MS"/>
            </a:endParaRPr>
          </a:p>
          <a:p>
            <a:pPr indent="0" lvl="0" marL="0" rtl="0" algn="l">
              <a:spcBef>
                <a:spcPts val="1200"/>
              </a:spcBef>
              <a:spcAft>
                <a:spcPts val="1200"/>
              </a:spcAft>
              <a:buNone/>
            </a:pPr>
            <a:r>
              <a:rPr lang="en" sz="1400">
                <a:latin typeface="Comic Sans MS"/>
                <a:ea typeface="Comic Sans MS"/>
                <a:cs typeface="Comic Sans MS"/>
                <a:sym typeface="Comic Sans MS"/>
              </a:rPr>
              <a:t>5. </a:t>
            </a:r>
            <a:r>
              <a:rPr b="1" lang="en" sz="1400">
                <a:latin typeface="Comic Sans MS"/>
                <a:ea typeface="Comic Sans MS"/>
                <a:cs typeface="Comic Sans MS"/>
                <a:sym typeface="Comic Sans MS"/>
              </a:rPr>
              <a:t>Microphone </a:t>
            </a:r>
            <a:r>
              <a:rPr lang="en" sz="1400">
                <a:latin typeface="Comic Sans MS"/>
                <a:ea typeface="Comic Sans MS"/>
                <a:cs typeface="Comic Sans MS"/>
                <a:sym typeface="Comic Sans MS"/>
              </a:rPr>
              <a:t>: Samson SAGOMIC was used to captures user's voice input for speech recognition processing.</a:t>
            </a:r>
            <a:endParaRPr>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3"/>
          <p:cNvSpPr txBox="1"/>
          <p:nvPr>
            <p:ph type="title"/>
          </p:nvPr>
        </p:nvSpPr>
        <p:spPr>
          <a:xfrm>
            <a:off x="1297500" y="440725"/>
            <a:ext cx="7038900" cy="9141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i="1" lang="en">
                <a:latin typeface="Comic Sans MS"/>
                <a:ea typeface="Comic Sans MS"/>
                <a:cs typeface="Comic Sans MS"/>
                <a:sym typeface="Comic Sans MS"/>
              </a:rPr>
              <a:t>Frontend Implementation</a:t>
            </a:r>
            <a:endParaRPr b="1" i="1">
              <a:latin typeface="Comic Sans MS"/>
              <a:ea typeface="Comic Sans MS"/>
              <a:cs typeface="Comic Sans MS"/>
              <a:sym typeface="Comic Sans MS"/>
            </a:endParaRPr>
          </a:p>
        </p:txBody>
      </p:sp>
      <p:sp>
        <p:nvSpPr>
          <p:cNvPr id="206" name="Google Shape;206;p23"/>
          <p:cNvSpPr txBox="1"/>
          <p:nvPr>
            <p:ph idx="1" type="body"/>
          </p:nvPr>
        </p:nvSpPr>
        <p:spPr>
          <a:xfrm>
            <a:off x="1297500" y="11161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latin typeface="Comic Sans MS"/>
                <a:ea typeface="Comic Sans MS"/>
                <a:cs typeface="Comic Sans MS"/>
                <a:sym typeface="Comic Sans MS"/>
              </a:rPr>
              <a:t>Core Technologies Used</a:t>
            </a:r>
            <a:r>
              <a:rPr lang="en">
                <a:latin typeface="Comic Sans MS"/>
                <a:ea typeface="Comic Sans MS"/>
                <a:cs typeface="Comic Sans MS"/>
                <a:sym typeface="Comic Sans MS"/>
              </a:rPr>
              <a:t>: React.js, React Router, </a:t>
            </a:r>
            <a:r>
              <a:rPr lang="en">
                <a:latin typeface="Comic Sans MS"/>
                <a:ea typeface="Comic Sans MS"/>
                <a:cs typeface="Comic Sans MS"/>
                <a:sym typeface="Comic Sans MS"/>
              </a:rPr>
              <a:t>Tailwind CSS, Python, Flask, and Deepseek API</a:t>
            </a:r>
            <a:endParaRPr>
              <a:latin typeface="Comic Sans MS"/>
              <a:ea typeface="Comic Sans MS"/>
              <a:cs typeface="Comic Sans MS"/>
              <a:sym typeface="Comic Sans MS"/>
            </a:endParaRPr>
          </a:p>
        </p:txBody>
      </p:sp>
      <p:pic>
        <p:nvPicPr>
          <p:cNvPr id="207" name="Google Shape;207;p23" title="WhatsApp Image 2025-04-07 at 19.12.38.jpeg"/>
          <p:cNvPicPr preferRelativeResize="0"/>
          <p:nvPr/>
        </p:nvPicPr>
        <p:blipFill rotWithShape="1">
          <a:blip r:embed="rId3">
            <a:alphaModFix/>
          </a:blip>
          <a:srcRect b="0" l="0" r="0" t="5222"/>
          <a:stretch/>
        </p:blipFill>
        <p:spPr>
          <a:xfrm>
            <a:off x="241250" y="2115325"/>
            <a:ext cx="4063576" cy="2289076"/>
          </a:xfrm>
          <a:prstGeom prst="rect">
            <a:avLst/>
          </a:prstGeom>
          <a:noFill/>
          <a:ln>
            <a:noFill/>
          </a:ln>
        </p:spPr>
      </p:pic>
      <p:pic>
        <p:nvPicPr>
          <p:cNvPr id="208" name="Google Shape;208;p23" title="WhatsApp Image 2025-04-07 at 19.13.18.jpeg"/>
          <p:cNvPicPr preferRelativeResize="0"/>
          <p:nvPr/>
        </p:nvPicPr>
        <p:blipFill rotWithShape="1">
          <a:blip r:embed="rId4">
            <a:alphaModFix/>
          </a:blip>
          <a:srcRect b="0" l="0" r="0" t="5195"/>
          <a:stretch/>
        </p:blipFill>
        <p:spPr>
          <a:xfrm>
            <a:off x="4752025" y="2115032"/>
            <a:ext cx="4063576" cy="22896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4"/>
          <p:cNvSpPr txBox="1"/>
          <p:nvPr>
            <p:ph type="title"/>
          </p:nvPr>
        </p:nvSpPr>
        <p:spPr>
          <a:xfrm>
            <a:off x="1297500" y="565725"/>
            <a:ext cx="7038900" cy="6249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i="1" lang="en">
                <a:latin typeface="Comic Sans MS"/>
                <a:ea typeface="Comic Sans MS"/>
                <a:cs typeface="Comic Sans MS"/>
                <a:sym typeface="Comic Sans MS"/>
              </a:rPr>
              <a:t>Backend Implementation</a:t>
            </a:r>
            <a:endParaRPr b="1" i="1">
              <a:latin typeface="Comic Sans MS"/>
              <a:ea typeface="Comic Sans MS"/>
              <a:cs typeface="Comic Sans MS"/>
              <a:sym typeface="Comic Sans MS"/>
            </a:endParaRPr>
          </a:p>
        </p:txBody>
      </p:sp>
      <p:sp>
        <p:nvSpPr>
          <p:cNvPr id="214" name="Google Shape;214;p24"/>
          <p:cNvSpPr txBox="1"/>
          <p:nvPr>
            <p:ph idx="1" type="body"/>
          </p:nvPr>
        </p:nvSpPr>
        <p:spPr>
          <a:xfrm>
            <a:off x="1063500" y="1321825"/>
            <a:ext cx="7272900" cy="315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Comic Sans MS"/>
                <a:ea typeface="Comic Sans MS"/>
                <a:cs typeface="Comic Sans MS"/>
                <a:sym typeface="Comic Sans MS"/>
              </a:rPr>
              <a:t>Framework</a:t>
            </a:r>
            <a:r>
              <a:rPr lang="en">
                <a:latin typeface="Comic Sans MS"/>
                <a:ea typeface="Comic Sans MS"/>
                <a:cs typeface="Comic Sans MS"/>
                <a:sym typeface="Comic Sans MS"/>
              </a:rPr>
              <a:t>: Built using Python, chosen for its ease of use, flexibility, and ease of building RESTful APIs.</a:t>
            </a:r>
            <a:endParaRPr>
              <a:latin typeface="Comic Sans MS"/>
              <a:ea typeface="Comic Sans MS"/>
              <a:cs typeface="Comic Sans MS"/>
              <a:sym typeface="Comic Sans MS"/>
            </a:endParaRPr>
          </a:p>
          <a:p>
            <a:pPr indent="0" lvl="0" marL="0" rtl="0" algn="l">
              <a:spcBef>
                <a:spcPts val="1200"/>
              </a:spcBef>
              <a:spcAft>
                <a:spcPts val="0"/>
              </a:spcAft>
              <a:buNone/>
            </a:pPr>
            <a:r>
              <a:rPr b="1" lang="en">
                <a:latin typeface="Comic Sans MS"/>
                <a:ea typeface="Comic Sans MS"/>
                <a:cs typeface="Comic Sans MS"/>
                <a:sym typeface="Comic Sans MS"/>
              </a:rPr>
              <a:t>Core Functionality</a:t>
            </a:r>
            <a:r>
              <a:rPr lang="en">
                <a:latin typeface="Comic Sans MS"/>
                <a:ea typeface="Comic Sans MS"/>
                <a:cs typeface="Comic Sans MS"/>
                <a:sym typeface="Comic Sans MS"/>
              </a:rPr>
              <a:t>: Handles voice command processing, real-time data retrieval, and manages backend logic including interactions with frontend React application.</a:t>
            </a:r>
            <a:endParaRPr>
              <a:latin typeface="Comic Sans MS"/>
              <a:ea typeface="Comic Sans MS"/>
              <a:cs typeface="Comic Sans MS"/>
              <a:sym typeface="Comic Sans MS"/>
            </a:endParaRPr>
          </a:p>
          <a:p>
            <a:pPr indent="0" lvl="0" marL="0" rtl="0" algn="l">
              <a:spcBef>
                <a:spcPts val="1200"/>
              </a:spcBef>
              <a:spcAft>
                <a:spcPts val="0"/>
              </a:spcAft>
              <a:buNone/>
            </a:pPr>
            <a:r>
              <a:rPr b="1" lang="en">
                <a:latin typeface="Comic Sans MS"/>
                <a:ea typeface="Comic Sans MS"/>
                <a:cs typeface="Comic Sans MS"/>
                <a:sym typeface="Comic Sans MS"/>
              </a:rPr>
              <a:t>AI Integration</a:t>
            </a:r>
            <a:r>
              <a:rPr lang="en">
                <a:latin typeface="Comic Sans MS"/>
                <a:ea typeface="Comic Sans MS"/>
                <a:cs typeface="Comic Sans MS"/>
                <a:sym typeface="Comic Sans MS"/>
              </a:rPr>
              <a:t>: Integrated with DeepSeek, enabling the backend to provide intelligent, contextually accurate responses.</a:t>
            </a:r>
            <a:endParaRPr>
              <a:latin typeface="Comic Sans MS"/>
              <a:ea typeface="Comic Sans MS"/>
              <a:cs typeface="Comic Sans MS"/>
              <a:sym typeface="Comic Sans MS"/>
            </a:endParaRPr>
          </a:p>
          <a:p>
            <a:pPr indent="0" lvl="0" marL="0" rtl="0" algn="l">
              <a:spcBef>
                <a:spcPts val="1200"/>
              </a:spcBef>
              <a:spcAft>
                <a:spcPts val="1200"/>
              </a:spcAft>
              <a:buNone/>
            </a:pPr>
            <a:r>
              <a:rPr b="1" lang="en">
                <a:latin typeface="Comic Sans MS"/>
                <a:ea typeface="Comic Sans MS"/>
                <a:cs typeface="Comic Sans MS"/>
                <a:sym typeface="Comic Sans MS"/>
              </a:rPr>
              <a:t>Speech-to-Text and Text-to-Speech</a:t>
            </a:r>
            <a:r>
              <a:rPr lang="en">
                <a:latin typeface="Comic Sans MS"/>
                <a:ea typeface="Comic Sans MS"/>
                <a:cs typeface="Comic Sans MS"/>
                <a:sym typeface="Comic Sans MS"/>
              </a:rPr>
              <a:t>: Utilized Azure’s advanced speech recognition and ElevenLabs API for high-quality, natural speech synthesis, ensuring smooth user interaction.</a:t>
            </a:r>
            <a:endParaRPr>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i="1" lang="en">
                <a:latin typeface="Comic Sans MS"/>
                <a:ea typeface="Comic Sans MS"/>
                <a:cs typeface="Comic Sans MS"/>
                <a:sym typeface="Comic Sans MS"/>
              </a:rPr>
              <a:t>Technical Testing and Integration</a:t>
            </a:r>
            <a:endParaRPr b="1" i="1">
              <a:latin typeface="Comic Sans MS"/>
              <a:ea typeface="Comic Sans MS"/>
              <a:cs typeface="Comic Sans MS"/>
              <a:sym typeface="Comic Sans MS"/>
            </a:endParaRPr>
          </a:p>
        </p:txBody>
      </p:sp>
      <p:sp>
        <p:nvSpPr>
          <p:cNvPr id="220" name="Google Shape;220;p25"/>
          <p:cNvSpPr txBox="1"/>
          <p:nvPr>
            <p:ph idx="1" type="body"/>
          </p:nvPr>
        </p:nvSpPr>
        <p:spPr>
          <a:xfrm>
            <a:off x="1052550" y="11161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latin typeface="Comic Sans MS"/>
                <a:ea typeface="Comic Sans MS"/>
                <a:cs typeface="Comic Sans MS"/>
                <a:sym typeface="Comic Sans MS"/>
              </a:rPr>
              <a:t>OBS Visuals :</a:t>
            </a:r>
            <a:endParaRPr sz="1200">
              <a:latin typeface="Comic Sans MS"/>
              <a:ea typeface="Comic Sans MS"/>
              <a:cs typeface="Comic Sans MS"/>
              <a:sym typeface="Comic Sans MS"/>
            </a:endParaRPr>
          </a:p>
          <a:p>
            <a:pPr indent="0" lvl="0" marL="0" rtl="0" algn="l">
              <a:spcBef>
                <a:spcPts val="0"/>
              </a:spcBef>
              <a:spcAft>
                <a:spcPts val="0"/>
              </a:spcAft>
              <a:buNone/>
            </a:pPr>
            <a:r>
              <a:rPr lang="en" sz="1200">
                <a:latin typeface="Comic Sans MS"/>
                <a:ea typeface="Comic Sans MS"/>
                <a:cs typeface="Comic Sans MS"/>
                <a:sym typeface="Comic Sans MS"/>
              </a:rPr>
              <a:t>The condition used to test this was measuring the delay time between when the code switched.</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rPr lang="en" sz="1200">
                <a:latin typeface="Comic Sans MS"/>
                <a:ea typeface="Comic Sans MS"/>
                <a:cs typeface="Comic Sans MS"/>
                <a:sym typeface="Comic Sans MS"/>
              </a:rPr>
              <a:t>Speech To Text Manager</a:t>
            </a:r>
            <a:endParaRPr sz="1200">
              <a:latin typeface="Comic Sans MS"/>
              <a:ea typeface="Comic Sans MS"/>
              <a:cs typeface="Comic Sans MS"/>
              <a:sym typeface="Comic Sans MS"/>
            </a:endParaRPr>
          </a:p>
          <a:p>
            <a:pPr indent="0" lvl="0" marL="0" rtl="0" algn="l">
              <a:spcBef>
                <a:spcPts val="0"/>
              </a:spcBef>
              <a:spcAft>
                <a:spcPts val="0"/>
              </a:spcAft>
              <a:buNone/>
            </a:pPr>
            <a:r>
              <a:rPr lang="en" sz="1200">
                <a:latin typeface="Comic Sans MS"/>
                <a:ea typeface="Comic Sans MS"/>
                <a:cs typeface="Comic Sans MS"/>
                <a:sym typeface="Comic Sans MS"/>
              </a:rPr>
              <a:t>Takes User speech input and convert it to text</a:t>
            </a:r>
            <a:endParaRPr sz="1200">
              <a:latin typeface="Comic Sans MS"/>
              <a:ea typeface="Comic Sans MS"/>
              <a:cs typeface="Comic Sans MS"/>
              <a:sym typeface="Comic Sans MS"/>
            </a:endParaRPr>
          </a:p>
        </p:txBody>
      </p:sp>
      <p:pic>
        <p:nvPicPr>
          <p:cNvPr id="221" name="Google Shape;221;p25"/>
          <p:cNvPicPr preferRelativeResize="0"/>
          <p:nvPr/>
        </p:nvPicPr>
        <p:blipFill rotWithShape="1">
          <a:blip r:embed="rId3">
            <a:alphaModFix/>
          </a:blip>
          <a:srcRect b="38811" l="28126" r="26769" t="0"/>
          <a:stretch/>
        </p:blipFill>
        <p:spPr>
          <a:xfrm>
            <a:off x="1126775" y="1572150"/>
            <a:ext cx="1533650" cy="1057783"/>
          </a:xfrm>
          <a:prstGeom prst="rect">
            <a:avLst/>
          </a:prstGeom>
          <a:noFill/>
          <a:ln>
            <a:noFill/>
          </a:ln>
        </p:spPr>
      </p:pic>
      <p:pic>
        <p:nvPicPr>
          <p:cNvPr id="222" name="Google Shape;222;p25"/>
          <p:cNvPicPr preferRelativeResize="0"/>
          <p:nvPr/>
        </p:nvPicPr>
        <p:blipFill rotWithShape="1">
          <a:blip r:embed="rId4">
            <a:alphaModFix/>
          </a:blip>
          <a:srcRect b="36434" l="26374" r="23965" t="1209"/>
          <a:stretch/>
        </p:blipFill>
        <p:spPr>
          <a:xfrm>
            <a:off x="4050125" y="1595125"/>
            <a:ext cx="1533650" cy="1011825"/>
          </a:xfrm>
          <a:prstGeom prst="rect">
            <a:avLst/>
          </a:prstGeom>
          <a:noFill/>
          <a:ln>
            <a:noFill/>
          </a:ln>
        </p:spPr>
      </p:pic>
      <p:pic>
        <p:nvPicPr>
          <p:cNvPr id="223" name="Google Shape;223;p25"/>
          <p:cNvPicPr preferRelativeResize="0"/>
          <p:nvPr/>
        </p:nvPicPr>
        <p:blipFill>
          <a:blip r:embed="rId5">
            <a:alphaModFix/>
          </a:blip>
          <a:stretch>
            <a:fillRect/>
          </a:stretch>
        </p:blipFill>
        <p:spPr>
          <a:xfrm>
            <a:off x="1126775" y="3395625"/>
            <a:ext cx="5943600" cy="1104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i="1" lang="en">
                <a:latin typeface="Comic Sans MS"/>
                <a:ea typeface="Comic Sans MS"/>
                <a:cs typeface="Comic Sans MS"/>
                <a:sym typeface="Comic Sans MS"/>
              </a:rPr>
              <a:t>Technical Testing and Integration</a:t>
            </a:r>
            <a:endParaRPr b="1" i="1">
              <a:latin typeface="Comic Sans MS"/>
              <a:ea typeface="Comic Sans MS"/>
              <a:cs typeface="Comic Sans MS"/>
              <a:sym typeface="Comic Sans MS"/>
            </a:endParaRPr>
          </a:p>
        </p:txBody>
      </p:sp>
      <p:sp>
        <p:nvSpPr>
          <p:cNvPr id="229" name="Google Shape;229;p26"/>
          <p:cNvSpPr txBox="1"/>
          <p:nvPr>
            <p:ph idx="1" type="body"/>
          </p:nvPr>
        </p:nvSpPr>
        <p:spPr>
          <a:xfrm>
            <a:off x="1297500" y="885425"/>
            <a:ext cx="7038900" cy="4101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400" u="sng">
                <a:latin typeface="Comic Sans MS"/>
                <a:ea typeface="Comic Sans MS"/>
                <a:cs typeface="Comic Sans MS"/>
                <a:sym typeface="Comic Sans MS"/>
              </a:rPr>
              <a:t>DeepSeekManager</a:t>
            </a:r>
            <a:endParaRPr b="1" sz="1400" u="sng">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br>
              <a:rPr lang="en" sz="1200">
                <a:latin typeface="Comic Sans MS"/>
                <a:ea typeface="Comic Sans MS"/>
                <a:cs typeface="Comic Sans MS"/>
                <a:sym typeface="Comic Sans MS"/>
              </a:rPr>
            </a:br>
            <a:br>
              <a:rPr lang="en" sz="1200">
                <a:latin typeface="Comic Sans MS"/>
                <a:ea typeface="Comic Sans MS"/>
                <a:cs typeface="Comic Sans MS"/>
                <a:sym typeface="Comic Sans MS"/>
              </a:rPr>
            </a:br>
            <a:br>
              <a:rPr lang="en" sz="1200">
                <a:latin typeface="Comic Sans MS"/>
                <a:ea typeface="Comic Sans MS"/>
                <a:cs typeface="Comic Sans MS"/>
                <a:sym typeface="Comic Sans MS"/>
              </a:rPr>
            </a:br>
            <a:br>
              <a:rPr lang="en" sz="1200">
                <a:latin typeface="Comic Sans MS"/>
                <a:ea typeface="Comic Sans MS"/>
                <a:cs typeface="Comic Sans MS"/>
                <a:sym typeface="Comic Sans MS"/>
              </a:rPr>
            </a:br>
            <a:br>
              <a:rPr lang="en" sz="1200">
                <a:latin typeface="Comic Sans MS"/>
                <a:ea typeface="Comic Sans MS"/>
                <a:cs typeface="Comic Sans MS"/>
                <a:sym typeface="Comic Sans MS"/>
              </a:rPr>
            </a:b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rPr b="1" lang="en" sz="1200" u="sng">
                <a:latin typeface="Comic Sans MS"/>
                <a:ea typeface="Comic Sans MS"/>
                <a:cs typeface="Comic Sans MS"/>
                <a:sym typeface="Comic Sans MS"/>
              </a:rPr>
              <a:t>ElevenLabsManager + AudioManager</a:t>
            </a:r>
            <a:endParaRPr b="1" sz="1200" u="sng">
              <a:latin typeface="Comic Sans MS"/>
              <a:ea typeface="Comic Sans MS"/>
              <a:cs typeface="Comic Sans MS"/>
              <a:sym typeface="Comic Sans MS"/>
            </a:endParaRPr>
          </a:p>
          <a:p>
            <a:pPr indent="0" lvl="0" marL="0" rtl="0" algn="just">
              <a:spcBef>
                <a:spcPts val="0"/>
              </a:spcBef>
              <a:spcAft>
                <a:spcPts val="0"/>
              </a:spcAft>
              <a:buNone/>
            </a:pPr>
            <a:r>
              <a:rPr lang="en" sz="1200">
                <a:latin typeface="Comic Sans MS"/>
                <a:ea typeface="Comic Sans MS"/>
                <a:cs typeface="Comic Sans MS"/>
                <a:sym typeface="Comic Sans MS"/>
              </a:rPr>
              <a:t>ElevenLabsManager was used to convert the text input from deepseek result above into .mp3 output speech. Then AudioManager automatically played the above .mp3 voice. This and the above one were tested together by checking if it read the same data as stored in file.</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p:txBody>
      </p:sp>
      <p:pic>
        <p:nvPicPr>
          <p:cNvPr id="230" name="Google Shape;230;p26"/>
          <p:cNvPicPr preferRelativeResize="0"/>
          <p:nvPr/>
        </p:nvPicPr>
        <p:blipFill rotWithShape="1">
          <a:blip r:embed="rId3">
            <a:alphaModFix/>
          </a:blip>
          <a:srcRect b="5830" l="0" r="-11111" t="-5830"/>
          <a:stretch/>
        </p:blipFill>
        <p:spPr>
          <a:xfrm>
            <a:off x="345000" y="1371675"/>
            <a:ext cx="9450600" cy="2400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latin typeface="Comic Sans MS"/>
                <a:ea typeface="Comic Sans MS"/>
                <a:cs typeface="Comic Sans MS"/>
                <a:sym typeface="Comic Sans MS"/>
              </a:rPr>
              <a:t>Basic Raspberry Testing</a:t>
            </a:r>
            <a:endParaRPr b="1" i="1">
              <a:latin typeface="Comic Sans MS"/>
              <a:ea typeface="Comic Sans MS"/>
              <a:cs typeface="Comic Sans MS"/>
              <a:sym typeface="Comic Sans MS"/>
            </a:endParaRPr>
          </a:p>
        </p:txBody>
      </p:sp>
      <p:sp>
        <p:nvSpPr>
          <p:cNvPr id="236" name="Google Shape;236;p27"/>
          <p:cNvSpPr txBox="1"/>
          <p:nvPr>
            <p:ph idx="1" type="body"/>
          </p:nvPr>
        </p:nvSpPr>
        <p:spPr>
          <a:xfrm>
            <a:off x="271250" y="1567550"/>
            <a:ext cx="2712000" cy="2911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latin typeface="Comic Sans MS"/>
                <a:ea typeface="Comic Sans MS"/>
                <a:cs typeface="Comic Sans MS"/>
                <a:sym typeface="Comic Sans MS"/>
              </a:rPr>
              <a:t>Checking connections between Raspberry pi and the </a:t>
            </a:r>
            <a:r>
              <a:rPr lang="en">
                <a:latin typeface="Comic Sans MS"/>
                <a:ea typeface="Comic Sans MS"/>
                <a:cs typeface="Comic Sans MS"/>
                <a:sym typeface="Comic Sans MS"/>
              </a:rPr>
              <a:t>connected hardware as shown</a:t>
            </a:r>
            <a:endParaRPr>
              <a:latin typeface="Comic Sans MS"/>
              <a:ea typeface="Comic Sans MS"/>
              <a:cs typeface="Comic Sans MS"/>
              <a:sym typeface="Comic Sans MS"/>
            </a:endParaRPr>
          </a:p>
          <a:p>
            <a:pPr indent="0" lvl="0" marL="0" rtl="0" algn="just">
              <a:spcBef>
                <a:spcPts val="1200"/>
              </a:spcBef>
              <a:spcAft>
                <a:spcPts val="1200"/>
              </a:spcAft>
              <a:buNone/>
            </a:pPr>
            <a:r>
              <a:rPr lang="en">
                <a:latin typeface="Comic Sans MS"/>
                <a:ea typeface="Comic Sans MS"/>
                <a:cs typeface="Comic Sans MS"/>
                <a:sym typeface="Comic Sans MS"/>
              </a:rPr>
              <a:t>AlsaMixer interface, was used to verify the audio input &amp; output from the Raspberry Pi based on the connections illustrated in the schematic diagram. </a:t>
            </a:r>
            <a:endParaRPr>
              <a:latin typeface="Comic Sans MS"/>
              <a:ea typeface="Comic Sans MS"/>
              <a:cs typeface="Comic Sans MS"/>
              <a:sym typeface="Comic Sans MS"/>
            </a:endParaRPr>
          </a:p>
        </p:txBody>
      </p:sp>
      <p:pic>
        <p:nvPicPr>
          <p:cNvPr id="237" name="Google Shape;237;p27"/>
          <p:cNvPicPr preferRelativeResize="0"/>
          <p:nvPr/>
        </p:nvPicPr>
        <p:blipFill>
          <a:blip r:embed="rId3">
            <a:alphaModFix/>
          </a:blip>
          <a:stretch>
            <a:fillRect/>
          </a:stretch>
        </p:blipFill>
        <p:spPr>
          <a:xfrm>
            <a:off x="2983350" y="1307850"/>
            <a:ext cx="2942100" cy="1769442"/>
          </a:xfrm>
          <a:prstGeom prst="rect">
            <a:avLst/>
          </a:prstGeom>
          <a:noFill/>
          <a:ln>
            <a:noFill/>
          </a:ln>
        </p:spPr>
      </p:pic>
      <p:pic>
        <p:nvPicPr>
          <p:cNvPr id="238" name="Google Shape;238;p27"/>
          <p:cNvPicPr preferRelativeResize="0"/>
          <p:nvPr/>
        </p:nvPicPr>
        <p:blipFill>
          <a:blip r:embed="rId4">
            <a:alphaModFix/>
          </a:blip>
          <a:stretch>
            <a:fillRect/>
          </a:stretch>
        </p:blipFill>
        <p:spPr>
          <a:xfrm>
            <a:off x="6077850" y="1460250"/>
            <a:ext cx="2913751" cy="2913751"/>
          </a:xfrm>
          <a:prstGeom prst="rect">
            <a:avLst/>
          </a:prstGeom>
          <a:noFill/>
          <a:ln>
            <a:noFill/>
          </a:ln>
        </p:spPr>
      </p:pic>
      <p:sp>
        <p:nvSpPr>
          <p:cNvPr id="239" name="Google Shape;239;p27"/>
          <p:cNvSpPr txBox="1"/>
          <p:nvPr/>
        </p:nvSpPr>
        <p:spPr>
          <a:xfrm>
            <a:off x="3542250" y="3127500"/>
            <a:ext cx="2059500" cy="276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None/>
            </a:pPr>
            <a:r>
              <a:rPr lang="en" sz="1300">
                <a:solidFill>
                  <a:schemeClr val="lt1"/>
                </a:solidFill>
                <a:latin typeface="Comic Sans MS"/>
                <a:ea typeface="Comic Sans MS"/>
                <a:cs typeface="Comic Sans MS"/>
                <a:sym typeface="Comic Sans MS"/>
              </a:rPr>
              <a:t>AlsaMixer interface</a:t>
            </a:r>
            <a:endParaRPr sz="1300">
              <a:solidFill>
                <a:schemeClr val="lt1"/>
              </a:solidFill>
              <a:latin typeface="Comic Sans MS"/>
              <a:ea typeface="Comic Sans MS"/>
              <a:cs typeface="Comic Sans MS"/>
              <a:sym typeface="Comic Sans MS"/>
            </a:endParaRPr>
          </a:p>
        </p:txBody>
      </p:sp>
      <p:sp>
        <p:nvSpPr>
          <p:cNvPr id="240" name="Google Shape;240;p27"/>
          <p:cNvSpPr txBox="1"/>
          <p:nvPr/>
        </p:nvSpPr>
        <p:spPr>
          <a:xfrm>
            <a:off x="6771300" y="4398575"/>
            <a:ext cx="1753800" cy="2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Lato"/>
                <a:ea typeface="Lato"/>
                <a:cs typeface="Lato"/>
                <a:sym typeface="Lato"/>
              </a:rPr>
              <a:t>Schematic Diagram</a:t>
            </a:r>
            <a:endParaRPr sz="1300">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i="1" lang="en">
                <a:latin typeface="Comic Sans MS"/>
                <a:ea typeface="Comic Sans MS"/>
                <a:cs typeface="Comic Sans MS"/>
                <a:sym typeface="Comic Sans MS"/>
              </a:rPr>
              <a:t>Results and Performance</a:t>
            </a:r>
            <a:endParaRPr b="1" i="1">
              <a:latin typeface="Comic Sans MS"/>
              <a:ea typeface="Comic Sans MS"/>
              <a:cs typeface="Comic Sans MS"/>
              <a:sym typeface="Comic Sans MS"/>
            </a:endParaRPr>
          </a:p>
        </p:txBody>
      </p:sp>
      <p:sp>
        <p:nvSpPr>
          <p:cNvPr id="246" name="Google Shape;246;p28"/>
          <p:cNvSpPr txBox="1"/>
          <p:nvPr>
            <p:ph idx="1" type="body"/>
          </p:nvPr>
        </p:nvSpPr>
        <p:spPr>
          <a:xfrm>
            <a:off x="4126700" y="1191775"/>
            <a:ext cx="4209900" cy="29112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1200"/>
              </a:spcBef>
              <a:spcAft>
                <a:spcPts val="0"/>
              </a:spcAft>
              <a:buSzPts val="1100"/>
              <a:buFont typeface="Comic Sans MS"/>
              <a:buChar char="●"/>
            </a:pPr>
            <a:r>
              <a:rPr b="1" lang="en" sz="1100">
                <a:latin typeface="Comic Sans MS"/>
                <a:ea typeface="Comic Sans MS"/>
                <a:cs typeface="Comic Sans MS"/>
                <a:sym typeface="Comic Sans MS"/>
              </a:rPr>
              <a:t>Accuracy:</a:t>
            </a:r>
            <a:endParaRPr b="1" sz="1100">
              <a:latin typeface="Comic Sans MS"/>
              <a:ea typeface="Comic Sans MS"/>
              <a:cs typeface="Comic Sans MS"/>
              <a:sym typeface="Comic Sans MS"/>
            </a:endParaRPr>
          </a:p>
          <a:p>
            <a:pPr indent="-298450" lvl="1" marL="914400" rtl="0" algn="l">
              <a:lnSpc>
                <a:spcPct val="100000"/>
              </a:lnSpc>
              <a:spcBef>
                <a:spcPts val="0"/>
              </a:spcBef>
              <a:spcAft>
                <a:spcPts val="0"/>
              </a:spcAft>
              <a:buSzPts val="1100"/>
              <a:buFont typeface="Comic Sans MS"/>
              <a:buChar char="○"/>
            </a:pPr>
            <a:r>
              <a:rPr b="1" lang="en">
                <a:latin typeface="Comic Sans MS"/>
                <a:ea typeface="Comic Sans MS"/>
                <a:cs typeface="Comic Sans MS"/>
                <a:sym typeface="Comic Sans MS"/>
              </a:rPr>
              <a:t>Azure Speech-to-Text:</a:t>
            </a:r>
            <a:r>
              <a:rPr lang="en">
                <a:latin typeface="Comic Sans MS"/>
                <a:ea typeface="Comic Sans MS"/>
                <a:cs typeface="Comic Sans MS"/>
                <a:sym typeface="Comic Sans MS"/>
              </a:rPr>
              <a:t> 97.94% (WER: 2.06%, 200 tests)</a:t>
            </a:r>
            <a:endParaRPr>
              <a:latin typeface="Comic Sans MS"/>
              <a:ea typeface="Comic Sans MS"/>
              <a:cs typeface="Comic Sans MS"/>
              <a:sym typeface="Comic Sans MS"/>
            </a:endParaRPr>
          </a:p>
          <a:p>
            <a:pPr indent="-298450" lvl="1" marL="914400" rtl="0" algn="l">
              <a:lnSpc>
                <a:spcPct val="100000"/>
              </a:lnSpc>
              <a:spcBef>
                <a:spcPts val="0"/>
              </a:spcBef>
              <a:spcAft>
                <a:spcPts val="0"/>
              </a:spcAft>
              <a:buSzPts val="1100"/>
              <a:buFont typeface="Comic Sans MS"/>
              <a:buChar char="○"/>
            </a:pPr>
            <a:r>
              <a:rPr b="1" lang="en">
                <a:latin typeface="Comic Sans MS"/>
                <a:ea typeface="Comic Sans MS"/>
                <a:cs typeface="Comic Sans MS"/>
                <a:sym typeface="Comic Sans MS"/>
              </a:rPr>
              <a:t>ElevenLabs:</a:t>
            </a:r>
            <a:r>
              <a:rPr lang="en">
                <a:latin typeface="Comic Sans MS"/>
                <a:ea typeface="Comic Sans MS"/>
                <a:cs typeface="Comic Sans MS"/>
                <a:sym typeface="Comic Sans MS"/>
              </a:rPr>
              <a:t> 91.64% (WER: 8.36%, 200 tests)</a:t>
            </a:r>
            <a:endParaRPr>
              <a:latin typeface="Comic Sans MS"/>
              <a:ea typeface="Comic Sans MS"/>
              <a:cs typeface="Comic Sans MS"/>
              <a:sym typeface="Comic Sans MS"/>
            </a:endParaRPr>
          </a:p>
          <a:p>
            <a:pPr indent="-298450" lvl="0" marL="457200" rtl="0" algn="l">
              <a:lnSpc>
                <a:spcPct val="100000"/>
              </a:lnSpc>
              <a:spcBef>
                <a:spcPts val="0"/>
              </a:spcBef>
              <a:spcAft>
                <a:spcPts val="0"/>
              </a:spcAft>
              <a:buSzPts val="1100"/>
              <a:buFont typeface="Comic Sans MS"/>
              <a:buChar char="●"/>
            </a:pPr>
            <a:r>
              <a:rPr b="1" lang="en" sz="1100">
                <a:latin typeface="Comic Sans MS"/>
                <a:ea typeface="Comic Sans MS"/>
                <a:cs typeface="Comic Sans MS"/>
                <a:sym typeface="Comic Sans MS"/>
              </a:rPr>
              <a:t>User Feedback:</a:t>
            </a:r>
            <a:endParaRPr b="1" sz="1100">
              <a:latin typeface="Comic Sans MS"/>
              <a:ea typeface="Comic Sans MS"/>
              <a:cs typeface="Comic Sans MS"/>
              <a:sym typeface="Comic Sans MS"/>
            </a:endParaRPr>
          </a:p>
          <a:p>
            <a:pPr indent="-298450" lvl="1" marL="914400" rtl="0" algn="l">
              <a:lnSpc>
                <a:spcPct val="100000"/>
              </a:lnSpc>
              <a:spcBef>
                <a:spcPts val="0"/>
              </a:spcBef>
              <a:spcAft>
                <a:spcPts val="0"/>
              </a:spcAft>
              <a:buSzPts val="1100"/>
              <a:buFont typeface="Comic Sans MS"/>
              <a:buChar char="○"/>
            </a:pPr>
            <a:r>
              <a:rPr b="1" lang="en">
                <a:latin typeface="Comic Sans MS"/>
                <a:ea typeface="Comic Sans MS"/>
                <a:cs typeface="Comic Sans MS"/>
                <a:sym typeface="Comic Sans MS"/>
              </a:rPr>
              <a:t>Positive Feedback Rate:</a:t>
            </a:r>
            <a:r>
              <a:rPr lang="en">
                <a:latin typeface="Comic Sans MS"/>
                <a:ea typeface="Comic Sans MS"/>
                <a:cs typeface="Comic Sans MS"/>
                <a:sym typeface="Comic Sans MS"/>
              </a:rPr>
              <a:t> Approximately 64%</a:t>
            </a:r>
            <a:endParaRPr>
              <a:latin typeface="Comic Sans MS"/>
              <a:ea typeface="Comic Sans MS"/>
              <a:cs typeface="Comic Sans MS"/>
              <a:sym typeface="Comic Sans MS"/>
            </a:endParaRPr>
          </a:p>
          <a:p>
            <a:pPr indent="-298450" lvl="0" marL="457200" rtl="0" algn="l">
              <a:lnSpc>
                <a:spcPct val="100000"/>
              </a:lnSpc>
              <a:spcBef>
                <a:spcPts val="0"/>
              </a:spcBef>
              <a:spcAft>
                <a:spcPts val="0"/>
              </a:spcAft>
              <a:buSzPts val="1100"/>
              <a:buFont typeface="Comic Sans MS"/>
              <a:buChar char="●"/>
            </a:pPr>
            <a:r>
              <a:rPr b="1" lang="en" sz="1100">
                <a:latin typeface="Comic Sans MS"/>
                <a:ea typeface="Comic Sans MS"/>
                <a:cs typeface="Comic Sans MS"/>
                <a:sym typeface="Comic Sans MS"/>
              </a:rPr>
              <a:t>Key Features:</a:t>
            </a:r>
            <a:endParaRPr b="1" sz="1100">
              <a:latin typeface="Comic Sans MS"/>
              <a:ea typeface="Comic Sans MS"/>
              <a:cs typeface="Comic Sans MS"/>
              <a:sym typeface="Comic Sans MS"/>
            </a:endParaRPr>
          </a:p>
          <a:p>
            <a:pPr indent="-298450" lvl="1" marL="914400" rtl="0" algn="l">
              <a:lnSpc>
                <a:spcPct val="100000"/>
              </a:lnSpc>
              <a:spcBef>
                <a:spcPts val="0"/>
              </a:spcBef>
              <a:spcAft>
                <a:spcPts val="0"/>
              </a:spcAft>
              <a:buSzPts val="1100"/>
              <a:buFont typeface="Comic Sans MS"/>
              <a:buChar char="○"/>
            </a:pPr>
            <a:r>
              <a:rPr b="1" lang="en" sz="1100">
                <a:latin typeface="Comic Sans MS"/>
                <a:ea typeface="Comic Sans MS"/>
                <a:cs typeface="Comic Sans MS"/>
                <a:sym typeface="Comic Sans MS"/>
              </a:rPr>
              <a:t>Audio-based Interaction:</a:t>
            </a:r>
            <a:r>
              <a:rPr lang="en" sz="1100">
                <a:latin typeface="Comic Sans MS"/>
                <a:ea typeface="Comic Sans MS"/>
                <a:cs typeface="Comic Sans MS"/>
                <a:sym typeface="Comic Sans MS"/>
              </a:rPr>
              <a:t> Supports verbal queries from users.</a:t>
            </a:r>
            <a:endParaRPr sz="1100">
              <a:latin typeface="Comic Sans MS"/>
              <a:ea typeface="Comic Sans MS"/>
              <a:cs typeface="Comic Sans MS"/>
              <a:sym typeface="Comic Sans MS"/>
            </a:endParaRPr>
          </a:p>
          <a:p>
            <a:pPr indent="-298450" lvl="1" marL="914400" rtl="0" algn="l">
              <a:lnSpc>
                <a:spcPct val="100000"/>
              </a:lnSpc>
              <a:spcBef>
                <a:spcPts val="0"/>
              </a:spcBef>
              <a:spcAft>
                <a:spcPts val="0"/>
              </a:spcAft>
              <a:buSzPts val="1100"/>
              <a:buFont typeface="Comic Sans MS"/>
              <a:buChar char="○"/>
            </a:pPr>
            <a:r>
              <a:rPr b="1" lang="en" sz="1100">
                <a:latin typeface="Comic Sans MS"/>
                <a:ea typeface="Comic Sans MS"/>
                <a:cs typeface="Comic Sans MS"/>
                <a:sym typeface="Comic Sans MS"/>
              </a:rPr>
              <a:t>AI Processing:</a:t>
            </a:r>
            <a:r>
              <a:rPr lang="en" sz="1100">
                <a:latin typeface="Comic Sans MS"/>
                <a:ea typeface="Comic Sans MS"/>
                <a:cs typeface="Comic Sans MS"/>
                <a:sym typeface="Comic Sans MS"/>
              </a:rPr>
              <a:t> Speech input transcribed and processed for synthesized speech and on-screen text responses.</a:t>
            </a:r>
            <a:endParaRPr sz="1100">
              <a:latin typeface="Comic Sans MS"/>
              <a:ea typeface="Comic Sans MS"/>
              <a:cs typeface="Comic Sans MS"/>
              <a:sym typeface="Comic Sans MS"/>
            </a:endParaRPr>
          </a:p>
          <a:p>
            <a:pPr indent="-298450" lvl="0" marL="457200" rtl="0" algn="l">
              <a:lnSpc>
                <a:spcPct val="100000"/>
              </a:lnSpc>
              <a:spcBef>
                <a:spcPts val="0"/>
              </a:spcBef>
              <a:spcAft>
                <a:spcPts val="0"/>
              </a:spcAft>
              <a:buSzPts val="1100"/>
              <a:buFont typeface="Comic Sans MS"/>
              <a:buChar char="●"/>
            </a:pPr>
            <a:r>
              <a:rPr b="1" lang="en" sz="1100">
                <a:latin typeface="Comic Sans MS"/>
                <a:ea typeface="Comic Sans MS"/>
                <a:cs typeface="Comic Sans MS"/>
                <a:sym typeface="Comic Sans MS"/>
              </a:rPr>
              <a:t>Specialized Capabilities:</a:t>
            </a:r>
            <a:endParaRPr b="1" sz="1100">
              <a:latin typeface="Comic Sans MS"/>
              <a:ea typeface="Comic Sans MS"/>
              <a:cs typeface="Comic Sans MS"/>
              <a:sym typeface="Comic Sans MS"/>
            </a:endParaRPr>
          </a:p>
          <a:p>
            <a:pPr indent="-298450" lvl="1" marL="914400" rtl="0" algn="l">
              <a:lnSpc>
                <a:spcPct val="100000"/>
              </a:lnSpc>
              <a:spcBef>
                <a:spcPts val="0"/>
              </a:spcBef>
              <a:spcAft>
                <a:spcPts val="0"/>
              </a:spcAft>
              <a:buSzPts val="1100"/>
              <a:buFont typeface="Comic Sans MS"/>
              <a:buChar char="○"/>
            </a:pPr>
            <a:r>
              <a:rPr b="1" lang="en" sz="1100">
                <a:latin typeface="Comic Sans MS"/>
                <a:ea typeface="Comic Sans MS"/>
                <a:cs typeface="Comic Sans MS"/>
                <a:sym typeface="Comic Sans MS"/>
              </a:rPr>
              <a:t>DeepSeek:</a:t>
            </a:r>
            <a:r>
              <a:rPr lang="en" sz="1100">
                <a:latin typeface="Comic Sans MS"/>
                <a:ea typeface="Comic Sans MS"/>
                <a:cs typeface="Comic Sans MS"/>
                <a:sym typeface="Comic Sans MS"/>
              </a:rPr>
              <a:t> 92% accuracy in responding to university-specific queries.</a:t>
            </a:r>
            <a:endParaRPr sz="1100">
              <a:latin typeface="Comic Sans MS"/>
              <a:ea typeface="Comic Sans MS"/>
              <a:cs typeface="Comic Sans MS"/>
              <a:sym typeface="Comic Sans MS"/>
            </a:endParaRPr>
          </a:p>
          <a:p>
            <a:pPr indent="-298450" lvl="1" marL="914400" rtl="0" algn="l">
              <a:lnSpc>
                <a:spcPct val="100000"/>
              </a:lnSpc>
              <a:spcBef>
                <a:spcPts val="0"/>
              </a:spcBef>
              <a:spcAft>
                <a:spcPts val="0"/>
              </a:spcAft>
              <a:buSzPts val="1100"/>
              <a:buFont typeface="Comic Sans MS"/>
              <a:buChar char="○"/>
            </a:pPr>
            <a:r>
              <a:rPr b="1" lang="en" sz="1100">
                <a:latin typeface="Comic Sans MS"/>
                <a:ea typeface="Comic Sans MS"/>
                <a:cs typeface="Comic Sans MS"/>
                <a:sym typeface="Comic Sans MS"/>
              </a:rPr>
              <a:t>Motion Detection:</a:t>
            </a:r>
            <a:r>
              <a:rPr lang="en" sz="1100">
                <a:latin typeface="Comic Sans MS"/>
                <a:ea typeface="Comic Sans MS"/>
                <a:cs typeface="Comic Sans MS"/>
                <a:sym typeface="Comic Sans MS"/>
              </a:rPr>
              <a:t> 90% accuracy in controlled environments.</a:t>
            </a:r>
            <a:endParaRPr sz="1100">
              <a:latin typeface="Comic Sans MS"/>
              <a:ea typeface="Comic Sans MS"/>
              <a:cs typeface="Comic Sans MS"/>
              <a:sym typeface="Comic Sans MS"/>
            </a:endParaRPr>
          </a:p>
          <a:p>
            <a:pPr indent="-298450" lvl="1" marL="914400" rtl="0" algn="l">
              <a:lnSpc>
                <a:spcPct val="100000"/>
              </a:lnSpc>
              <a:spcBef>
                <a:spcPts val="0"/>
              </a:spcBef>
              <a:spcAft>
                <a:spcPts val="0"/>
              </a:spcAft>
              <a:buSzPts val="1100"/>
              <a:buFont typeface="Comic Sans MS"/>
              <a:buChar char="○"/>
            </a:pPr>
            <a:r>
              <a:rPr b="1" lang="en" sz="1100">
                <a:latin typeface="Comic Sans MS"/>
                <a:ea typeface="Comic Sans MS"/>
                <a:cs typeface="Comic Sans MS"/>
                <a:sym typeface="Comic Sans MS"/>
              </a:rPr>
              <a:t>Average Interaction Time:</a:t>
            </a:r>
            <a:r>
              <a:rPr lang="en" sz="1100">
                <a:latin typeface="Comic Sans MS"/>
                <a:ea typeface="Comic Sans MS"/>
                <a:cs typeface="Comic Sans MS"/>
                <a:sym typeface="Comic Sans MS"/>
              </a:rPr>
              <a:t> 1 minute per interaction</a:t>
            </a:r>
            <a:endParaRPr sz="1200">
              <a:latin typeface="Comic Sans MS"/>
              <a:ea typeface="Comic Sans MS"/>
              <a:cs typeface="Comic Sans MS"/>
              <a:sym typeface="Comic Sans MS"/>
            </a:endParaRPr>
          </a:p>
        </p:txBody>
      </p:sp>
      <p:pic>
        <p:nvPicPr>
          <p:cNvPr id="247" name="Google Shape;247;p28" title="Points scored"/>
          <p:cNvPicPr preferRelativeResize="0"/>
          <p:nvPr/>
        </p:nvPicPr>
        <p:blipFill>
          <a:blip r:embed="rId3">
            <a:alphaModFix/>
          </a:blip>
          <a:stretch>
            <a:fillRect/>
          </a:stretch>
        </p:blipFill>
        <p:spPr>
          <a:xfrm>
            <a:off x="0" y="1191763"/>
            <a:ext cx="4209900" cy="26031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9"/>
          <p:cNvSpPr txBox="1"/>
          <p:nvPr>
            <p:ph type="title"/>
          </p:nvPr>
        </p:nvSpPr>
        <p:spPr>
          <a:xfrm>
            <a:off x="1052550" y="0"/>
            <a:ext cx="7038900" cy="62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latin typeface="Comic Sans MS"/>
                <a:ea typeface="Comic Sans MS"/>
                <a:cs typeface="Comic Sans MS"/>
                <a:sym typeface="Comic Sans MS"/>
              </a:rPr>
              <a:t>Risk Mitigation Strategies</a:t>
            </a:r>
            <a:endParaRPr b="1" i="1">
              <a:latin typeface="Comic Sans MS"/>
              <a:ea typeface="Comic Sans MS"/>
              <a:cs typeface="Comic Sans MS"/>
              <a:sym typeface="Comic Sans MS"/>
            </a:endParaRPr>
          </a:p>
        </p:txBody>
      </p:sp>
      <p:sp>
        <p:nvSpPr>
          <p:cNvPr id="253" name="Google Shape;253;p29"/>
          <p:cNvSpPr txBox="1"/>
          <p:nvPr>
            <p:ph idx="1" type="body"/>
          </p:nvPr>
        </p:nvSpPr>
        <p:spPr>
          <a:xfrm>
            <a:off x="1052550" y="511725"/>
            <a:ext cx="7950000" cy="4354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n" sz="1200">
                <a:latin typeface="Comic Sans MS"/>
                <a:ea typeface="Comic Sans MS"/>
                <a:cs typeface="Comic Sans MS"/>
                <a:sym typeface="Comic Sans MS"/>
              </a:rPr>
              <a:t>NLP Accuracy:</a:t>
            </a:r>
            <a:endParaRPr b="1" sz="1200">
              <a:latin typeface="Comic Sans MS"/>
              <a:ea typeface="Comic Sans MS"/>
              <a:cs typeface="Comic Sans MS"/>
              <a:sym typeface="Comic Sans MS"/>
            </a:endParaRPr>
          </a:p>
          <a:p>
            <a:pPr indent="-304800" lvl="0" marL="457200" rtl="0" algn="l">
              <a:lnSpc>
                <a:spcPct val="100000"/>
              </a:lnSpc>
              <a:spcBef>
                <a:spcPts val="1200"/>
              </a:spcBef>
              <a:spcAft>
                <a:spcPts val="0"/>
              </a:spcAft>
              <a:buClr>
                <a:schemeClr val="lt1"/>
              </a:buClr>
              <a:buSzPts val="1200"/>
              <a:buFont typeface="Comic Sans MS"/>
              <a:buChar char="●"/>
            </a:pPr>
            <a:r>
              <a:rPr lang="en" sz="1200">
                <a:latin typeface="Comic Sans MS"/>
                <a:ea typeface="Comic Sans MS"/>
                <a:cs typeface="Comic Sans MS"/>
                <a:sym typeface="Comic Sans MS"/>
              </a:rPr>
              <a:t>Risk: Misinterpretation of student questions due to jargon, phrasing variations, etc.</a:t>
            </a:r>
            <a:endParaRPr sz="1200">
              <a:latin typeface="Comic Sans MS"/>
              <a:ea typeface="Comic Sans MS"/>
              <a:cs typeface="Comic Sans MS"/>
              <a:sym typeface="Comic Sans MS"/>
            </a:endParaRPr>
          </a:p>
          <a:p>
            <a:pPr indent="-304800" lvl="0" marL="457200" rtl="0" algn="l">
              <a:lnSpc>
                <a:spcPct val="100000"/>
              </a:lnSpc>
              <a:spcBef>
                <a:spcPts val="0"/>
              </a:spcBef>
              <a:spcAft>
                <a:spcPts val="0"/>
              </a:spcAft>
              <a:buClr>
                <a:schemeClr val="lt1"/>
              </a:buClr>
              <a:buSzPts val="1200"/>
              <a:buFont typeface="Comic Sans MS"/>
              <a:buChar char="●"/>
            </a:pPr>
            <a:r>
              <a:rPr lang="en" sz="1200">
                <a:latin typeface="Comic Sans MS"/>
                <a:ea typeface="Comic Sans MS"/>
                <a:cs typeface="Comic Sans MS"/>
                <a:sym typeface="Comic Sans MS"/>
              </a:rPr>
              <a:t>Mitigation: Strong NLP model, EECS-specific training data, feedback mechanism, contextual understanding strategies.</a:t>
            </a:r>
            <a:endParaRPr sz="1200">
              <a:latin typeface="Comic Sans MS"/>
              <a:ea typeface="Comic Sans MS"/>
              <a:cs typeface="Comic Sans MS"/>
              <a:sym typeface="Comic Sans MS"/>
            </a:endParaRPr>
          </a:p>
          <a:p>
            <a:pPr indent="0" lvl="0" marL="0" rtl="0" algn="l">
              <a:lnSpc>
                <a:spcPct val="100000"/>
              </a:lnSpc>
              <a:spcBef>
                <a:spcPts val="1200"/>
              </a:spcBef>
              <a:spcAft>
                <a:spcPts val="0"/>
              </a:spcAft>
              <a:buNone/>
            </a:pPr>
            <a:r>
              <a:rPr b="1" lang="en" sz="1200">
                <a:latin typeface="Comic Sans MS"/>
                <a:ea typeface="Comic Sans MS"/>
                <a:cs typeface="Comic Sans MS"/>
                <a:sym typeface="Comic Sans MS"/>
              </a:rPr>
              <a:t>Knowledge Base Maintenance:</a:t>
            </a:r>
            <a:endParaRPr b="1" sz="1200">
              <a:latin typeface="Comic Sans MS"/>
              <a:ea typeface="Comic Sans MS"/>
              <a:cs typeface="Comic Sans MS"/>
              <a:sym typeface="Comic Sans MS"/>
            </a:endParaRPr>
          </a:p>
          <a:p>
            <a:pPr indent="-304800" lvl="0" marL="457200" rtl="0" algn="l">
              <a:lnSpc>
                <a:spcPct val="100000"/>
              </a:lnSpc>
              <a:spcBef>
                <a:spcPts val="1200"/>
              </a:spcBef>
              <a:spcAft>
                <a:spcPts val="0"/>
              </a:spcAft>
              <a:buClr>
                <a:schemeClr val="lt1"/>
              </a:buClr>
              <a:buSzPts val="1200"/>
              <a:buFont typeface="Comic Sans MS"/>
              <a:buChar char="●"/>
            </a:pPr>
            <a:r>
              <a:rPr lang="en" sz="1200">
                <a:latin typeface="Comic Sans MS"/>
                <a:ea typeface="Comic Sans MS"/>
                <a:cs typeface="Comic Sans MS"/>
                <a:sym typeface="Comic Sans MS"/>
              </a:rPr>
              <a:t>Risk: Outdated or incorrect information.</a:t>
            </a:r>
            <a:endParaRPr sz="1200">
              <a:latin typeface="Comic Sans MS"/>
              <a:ea typeface="Comic Sans MS"/>
              <a:cs typeface="Comic Sans MS"/>
              <a:sym typeface="Comic Sans MS"/>
            </a:endParaRPr>
          </a:p>
          <a:p>
            <a:pPr indent="-304800" lvl="0" marL="457200" rtl="0" algn="l">
              <a:lnSpc>
                <a:spcPct val="100000"/>
              </a:lnSpc>
              <a:spcBef>
                <a:spcPts val="0"/>
              </a:spcBef>
              <a:spcAft>
                <a:spcPts val="0"/>
              </a:spcAft>
              <a:buClr>
                <a:schemeClr val="lt1"/>
              </a:buClr>
              <a:buSzPts val="1200"/>
              <a:buFont typeface="Comic Sans MS"/>
              <a:buChar char="●"/>
            </a:pPr>
            <a:r>
              <a:rPr lang="en" sz="1200">
                <a:latin typeface="Comic Sans MS"/>
                <a:ea typeface="Comic Sans MS"/>
                <a:cs typeface="Comic Sans MS"/>
                <a:sym typeface="Comic Sans MS"/>
              </a:rPr>
              <a:t>Mitigation: Consistent team/updates, versioning/change log, user feedback.</a:t>
            </a:r>
            <a:endParaRPr sz="1200">
              <a:latin typeface="Comic Sans MS"/>
              <a:ea typeface="Comic Sans MS"/>
              <a:cs typeface="Comic Sans MS"/>
              <a:sym typeface="Comic Sans MS"/>
            </a:endParaRPr>
          </a:p>
          <a:p>
            <a:pPr indent="0" lvl="0" marL="0" rtl="0" algn="l">
              <a:lnSpc>
                <a:spcPct val="100000"/>
              </a:lnSpc>
              <a:spcBef>
                <a:spcPts val="1200"/>
              </a:spcBef>
              <a:spcAft>
                <a:spcPts val="0"/>
              </a:spcAft>
              <a:buNone/>
            </a:pPr>
            <a:r>
              <a:rPr b="1" lang="en" sz="1200">
                <a:latin typeface="Comic Sans MS"/>
                <a:ea typeface="Comic Sans MS"/>
                <a:cs typeface="Comic Sans MS"/>
                <a:sym typeface="Comic Sans MS"/>
              </a:rPr>
              <a:t>Scalability:</a:t>
            </a:r>
            <a:endParaRPr b="1" sz="1200">
              <a:latin typeface="Comic Sans MS"/>
              <a:ea typeface="Comic Sans MS"/>
              <a:cs typeface="Comic Sans MS"/>
              <a:sym typeface="Comic Sans MS"/>
            </a:endParaRPr>
          </a:p>
          <a:p>
            <a:pPr indent="-304800" lvl="0" marL="457200" rtl="0" algn="l">
              <a:lnSpc>
                <a:spcPct val="100000"/>
              </a:lnSpc>
              <a:spcBef>
                <a:spcPts val="1200"/>
              </a:spcBef>
              <a:spcAft>
                <a:spcPts val="0"/>
              </a:spcAft>
              <a:buClr>
                <a:schemeClr val="lt1"/>
              </a:buClr>
              <a:buSzPts val="1200"/>
              <a:buFont typeface="Comic Sans MS"/>
              <a:buChar char="●"/>
            </a:pPr>
            <a:r>
              <a:rPr lang="en" sz="1200">
                <a:latin typeface="Comic Sans MS"/>
                <a:ea typeface="Comic Sans MS"/>
                <a:cs typeface="Comic Sans MS"/>
                <a:sym typeface="Comic Sans MS"/>
              </a:rPr>
              <a:t>Risk: Inability to handle high user load.</a:t>
            </a:r>
            <a:endParaRPr sz="1200">
              <a:latin typeface="Comic Sans MS"/>
              <a:ea typeface="Comic Sans MS"/>
              <a:cs typeface="Comic Sans MS"/>
              <a:sym typeface="Comic Sans MS"/>
            </a:endParaRPr>
          </a:p>
          <a:p>
            <a:pPr indent="-304800" lvl="0" marL="457200" rtl="0" algn="l">
              <a:lnSpc>
                <a:spcPct val="100000"/>
              </a:lnSpc>
              <a:spcBef>
                <a:spcPts val="0"/>
              </a:spcBef>
              <a:spcAft>
                <a:spcPts val="0"/>
              </a:spcAft>
              <a:buClr>
                <a:schemeClr val="lt1"/>
              </a:buClr>
              <a:buSzPts val="1200"/>
              <a:buFont typeface="Comic Sans MS"/>
              <a:buChar char="●"/>
            </a:pPr>
            <a:r>
              <a:rPr lang="en" sz="1200">
                <a:latin typeface="Comic Sans MS"/>
                <a:ea typeface="Comic Sans MS"/>
                <a:cs typeface="Comic Sans MS"/>
                <a:sym typeface="Comic Sans MS"/>
              </a:rPr>
              <a:t>Mitigation: Load balancing, caching, database optimization.</a:t>
            </a:r>
            <a:endParaRPr b="1" sz="1200">
              <a:latin typeface="Comic Sans MS"/>
              <a:ea typeface="Comic Sans MS"/>
              <a:cs typeface="Comic Sans MS"/>
              <a:sym typeface="Comic Sans MS"/>
            </a:endParaRPr>
          </a:p>
          <a:p>
            <a:pPr indent="0" lvl="0" marL="0" rtl="0" algn="l">
              <a:lnSpc>
                <a:spcPct val="100000"/>
              </a:lnSpc>
              <a:spcBef>
                <a:spcPts val="1200"/>
              </a:spcBef>
              <a:spcAft>
                <a:spcPts val="0"/>
              </a:spcAft>
              <a:buNone/>
            </a:pPr>
            <a:r>
              <a:rPr b="1" lang="en" sz="1200">
                <a:latin typeface="Comic Sans MS"/>
                <a:ea typeface="Comic Sans MS"/>
                <a:cs typeface="Comic Sans MS"/>
                <a:sym typeface="Comic Sans MS"/>
              </a:rPr>
              <a:t>User Adoption:</a:t>
            </a:r>
            <a:endParaRPr b="1" sz="1200">
              <a:latin typeface="Comic Sans MS"/>
              <a:ea typeface="Comic Sans MS"/>
              <a:cs typeface="Comic Sans MS"/>
              <a:sym typeface="Comic Sans MS"/>
            </a:endParaRPr>
          </a:p>
          <a:p>
            <a:pPr indent="-304800" lvl="0" marL="457200" rtl="0" algn="l">
              <a:lnSpc>
                <a:spcPct val="100000"/>
              </a:lnSpc>
              <a:spcBef>
                <a:spcPts val="1200"/>
              </a:spcBef>
              <a:spcAft>
                <a:spcPts val="0"/>
              </a:spcAft>
              <a:buSzPts val="1200"/>
              <a:buFont typeface="Comic Sans MS"/>
              <a:buChar char="●"/>
            </a:pPr>
            <a:r>
              <a:rPr lang="en" sz="1200">
                <a:latin typeface="Comic Sans MS"/>
                <a:ea typeface="Comic Sans MS"/>
                <a:cs typeface="Comic Sans MS"/>
                <a:sym typeface="Comic Sans MS"/>
              </a:rPr>
              <a:t>Risk: Low adoption due to preference for human interaction.</a:t>
            </a:r>
            <a:endParaRPr sz="1200">
              <a:latin typeface="Comic Sans MS"/>
              <a:ea typeface="Comic Sans MS"/>
              <a:cs typeface="Comic Sans MS"/>
              <a:sym typeface="Comic Sans MS"/>
            </a:endParaRPr>
          </a:p>
          <a:p>
            <a:pPr indent="-304800" lvl="0" marL="457200" rtl="0" algn="l">
              <a:lnSpc>
                <a:spcPct val="100000"/>
              </a:lnSpc>
              <a:spcBef>
                <a:spcPts val="0"/>
              </a:spcBef>
              <a:spcAft>
                <a:spcPts val="0"/>
              </a:spcAft>
              <a:buSzPts val="1200"/>
              <a:buFont typeface="Comic Sans MS"/>
              <a:buChar char="●"/>
            </a:pPr>
            <a:r>
              <a:rPr lang="en" sz="1200">
                <a:latin typeface="Comic Sans MS"/>
                <a:ea typeface="Comic Sans MS"/>
                <a:cs typeface="Comic Sans MS"/>
                <a:sym typeface="Comic Sans MS"/>
              </a:rPr>
              <a:t>Mitigation: User-friendly interface, promotion/communication, user feedback/iteration.</a:t>
            </a:r>
            <a:endParaRPr sz="1200">
              <a:latin typeface="Comic Sans MS"/>
              <a:ea typeface="Comic Sans MS"/>
              <a:cs typeface="Comic Sans MS"/>
              <a:sym typeface="Comic Sans MS"/>
            </a:endParaRPr>
          </a:p>
          <a:p>
            <a:pPr indent="0" lvl="0" marL="0" rtl="0" algn="l">
              <a:lnSpc>
                <a:spcPct val="100000"/>
              </a:lnSpc>
              <a:spcBef>
                <a:spcPts val="1200"/>
              </a:spcBef>
              <a:spcAft>
                <a:spcPts val="0"/>
              </a:spcAft>
              <a:buNone/>
            </a:pPr>
            <a:r>
              <a:rPr b="1" lang="en" sz="1200">
                <a:latin typeface="Comic Sans MS"/>
                <a:ea typeface="Comic Sans MS"/>
                <a:cs typeface="Comic Sans MS"/>
                <a:sym typeface="Comic Sans MS"/>
              </a:rPr>
              <a:t>Integration with Existing Systems:</a:t>
            </a:r>
            <a:endParaRPr b="1" sz="1200">
              <a:latin typeface="Comic Sans MS"/>
              <a:ea typeface="Comic Sans MS"/>
              <a:cs typeface="Comic Sans MS"/>
              <a:sym typeface="Comic Sans MS"/>
            </a:endParaRPr>
          </a:p>
          <a:p>
            <a:pPr indent="-304800" lvl="0" marL="457200" rtl="0" algn="l">
              <a:lnSpc>
                <a:spcPct val="100000"/>
              </a:lnSpc>
              <a:spcBef>
                <a:spcPts val="1200"/>
              </a:spcBef>
              <a:spcAft>
                <a:spcPts val="0"/>
              </a:spcAft>
              <a:buSzPts val="1200"/>
              <a:buFont typeface="Comic Sans MS"/>
              <a:buChar char="●"/>
            </a:pPr>
            <a:r>
              <a:rPr lang="en" sz="1200">
                <a:latin typeface="Comic Sans MS"/>
                <a:ea typeface="Comic Sans MS"/>
                <a:cs typeface="Comic Sans MS"/>
                <a:sym typeface="Comic Sans MS"/>
              </a:rPr>
              <a:t>Risk: Challenges integrating with university systems.</a:t>
            </a:r>
            <a:endParaRPr sz="1200">
              <a:latin typeface="Comic Sans MS"/>
              <a:ea typeface="Comic Sans MS"/>
              <a:cs typeface="Comic Sans MS"/>
              <a:sym typeface="Comic Sans MS"/>
            </a:endParaRPr>
          </a:p>
          <a:p>
            <a:pPr indent="-304800" lvl="0" marL="457200" rtl="0" algn="l">
              <a:lnSpc>
                <a:spcPct val="100000"/>
              </a:lnSpc>
              <a:spcBef>
                <a:spcPts val="0"/>
              </a:spcBef>
              <a:spcAft>
                <a:spcPts val="0"/>
              </a:spcAft>
              <a:buSzPts val="1200"/>
              <a:buFont typeface="Comic Sans MS"/>
              <a:buChar char="●"/>
            </a:pPr>
            <a:r>
              <a:rPr lang="en" sz="1200">
                <a:latin typeface="Comic Sans MS"/>
                <a:ea typeface="Comic Sans MS"/>
                <a:cs typeface="Comic Sans MS"/>
                <a:sym typeface="Comic Sans MS"/>
              </a:rPr>
              <a:t>Mitigation: API analysis/compatibility and  phased integration</a:t>
            </a:r>
            <a:endParaRPr sz="1200">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i="1" lang="en">
                <a:latin typeface="Comic Sans MS"/>
                <a:ea typeface="Comic Sans MS"/>
                <a:cs typeface="Comic Sans MS"/>
                <a:sym typeface="Comic Sans MS"/>
              </a:rPr>
              <a:t>Future Work</a:t>
            </a:r>
            <a:endParaRPr b="1" i="1">
              <a:latin typeface="Comic Sans MS"/>
              <a:ea typeface="Comic Sans MS"/>
              <a:cs typeface="Comic Sans MS"/>
              <a:sym typeface="Comic Sans MS"/>
            </a:endParaRPr>
          </a:p>
        </p:txBody>
      </p:sp>
      <p:sp>
        <p:nvSpPr>
          <p:cNvPr id="259" name="Google Shape;259;p30"/>
          <p:cNvSpPr txBox="1"/>
          <p:nvPr>
            <p:ph idx="1" type="body"/>
          </p:nvPr>
        </p:nvSpPr>
        <p:spPr>
          <a:xfrm>
            <a:off x="804000" y="1307850"/>
            <a:ext cx="7536000" cy="29112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400" u="sng">
                <a:latin typeface="Comic Sans MS"/>
                <a:ea typeface="Comic Sans MS"/>
                <a:cs typeface="Comic Sans MS"/>
                <a:sym typeface="Comic Sans MS"/>
              </a:rPr>
              <a:t>Multilingual Support</a:t>
            </a:r>
            <a:r>
              <a:rPr lang="en" sz="1400">
                <a:latin typeface="Comic Sans MS"/>
                <a:ea typeface="Comic Sans MS"/>
                <a:cs typeface="Comic Sans MS"/>
                <a:sym typeface="Comic Sans MS"/>
              </a:rPr>
              <a:t>: Integrate additional languages to accommodate international students and improve inclusivity.</a:t>
            </a:r>
            <a:endParaRPr sz="1400">
              <a:latin typeface="Comic Sans MS"/>
              <a:ea typeface="Comic Sans MS"/>
              <a:cs typeface="Comic Sans MS"/>
              <a:sym typeface="Comic Sans MS"/>
            </a:endParaRPr>
          </a:p>
          <a:p>
            <a:pPr indent="0" lvl="0" marL="0" rtl="0" algn="l">
              <a:lnSpc>
                <a:spcPct val="115000"/>
              </a:lnSpc>
              <a:spcBef>
                <a:spcPts val="1200"/>
              </a:spcBef>
              <a:spcAft>
                <a:spcPts val="0"/>
              </a:spcAft>
              <a:buNone/>
            </a:pPr>
            <a:r>
              <a:rPr b="1" lang="en" sz="1400" u="sng">
                <a:latin typeface="Comic Sans MS"/>
                <a:ea typeface="Comic Sans MS"/>
                <a:cs typeface="Comic Sans MS"/>
                <a:sym typeface="Comic Sans MS"/>
              </a:rPr>
              <a:t>Enhanced Cloud-Mobile Integration</a:t>
            </a:r>
            <a:r>
              <a:rPr lang="en" sz="1400" u="sng">
                <a:latin typeface="Comic Sans MS"/>
                <a:ea typeface="Comic Sans MS"/>
                <a:cs typeface="Comic Sans MS"/>
                <a:sym typeface="Comic Sans MS"/>
              </a:rPr>
              <a:t>:</a:t>
            </a:r>
            <a:r>
              <a:rPr lang="en" sz="1400">
                <a:latin typeface="Comic Sans MS"/>
                <a:ea typeface="Comic Sans MS"/>
                <a:cs typeface="Comic Sans MS"/>
                <a:sym typeface="Comic Sans MS"/>
              </a:rPr>
              <a:t> Strengthen integration capabilities between the robot, cloud services, and mobile platforms for seamless remote accessibility and control.</a:t>
            </a:r>
            <a:endParaRPr sz="1400">
              <a:latin typeface="Comic Sans MS"/>
              <a:ea typeface="Comic Sans MS"/>
              <a:cs typeface="Comic Sans MS"/>
              <a:sym typeface="Comic Sans MS"/>
            </a:endParaRPr>
          </a:p>
          <a:p>
            <a:pPr indent="0" lvl="0" marL="0" rtl="0" algn="l">
              <a:lnSpc>
                <a:spcPct val="115000"/>
              </a:lnSpc>
              <a:spcBef>
                <a:spcPts val="1200"/>
              </a:spcBef>
              <a:spcAft>
                <a:spcPts val="0"/>
              </a:spcAft>
              <a:buNone/>
            </a:pPr>
            <a:r>
              <a:rPr b="1" lang="en" sz="1400" u="sng">
                <a:latin typeface="Comic Sans MS"/>
                <a:ea typeface="Comic Sans MS"/>
                <a:cs typeface="Comic Sans MS"/>
                <a:sym typeface="Comic Sans MS"/>
              </a:rPr>
              <a:t>User Feedback Integration</a:t>
            </a:r>
            <a:r>
              <a:rPr lang="en" sz="1400">
                <a:latin typeface="Comic Sans MS"/>
                <a:ea typeface="Comic Sans MS"/>
                <a:cs typeface="Comic Sans MS"/>
                <a:sym typeface="Comic Sans MS"/>
              </a:rPr>
              <a:t>: Establish regular feedback loops from end-users to iteratively enhance system performance, usability, and reliability.</a:t>
            </a:r>
            <a:endParaRPr sz="1400">
              <a:latin typeface="Comic Sans MS"/>
              <a:ea typeface="Comic Sans MS"/>
              <a:cs typeface="Comic Sans MS"/>
              <a:sym typeface="Comic Sans MS"/>
            </a:endParaRPr>
          </a:p>
          <a:p>
            <a:pPr indent="0" lvl="0" marL="0" rtl="0" algn="l">
              <a:lnSpc>
                <a:spcPct val="115000"/>
              </a:lnSpc>
              <a:spcBef>
                <a:spcPts val="1200"/>
              </a:spcBef>
              <a:spcAft>
                <a:spcPts val="1200"/>
              </a:spcAft>
              <a:buNone/>
            </a:pPr>
            <a:r>
              <a:rPr b="1" lang="en" sz="1400" u="sng">
                <a:latin typeface="Comic Sans MS"/>
                <a:ea typeface="Comic Sans MS"/>
                <a:cs typeface="Comic Sans MS"/>
                <a:sym typeface="Comic Sans MS"/>
              </a:rPr>
              <a:t>Integration with University Database/Website</a:t>
            </a:r>
            <a:r>
              <a:rPr lang="en" sz="1400">
                <a:latin typeface="Comic Sans MS"/>
                <a:ea typeface="Comic Sans MS"/>
                <a:cs typeface="Comic Sans MS"/>
                <a:sym typeface="Comic Sans MS"/>
              </a:rPr>
              <a:t>: Connect the system directly to university databases or websites to automatically update information such as schedules, events, faculty availability, and departmental changes in real-time.</a:t>
            </a:r>
            <a:endParaRPr sz="1400">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1052550" y="264575"/>
            <a:ext cx="7038900" cy="59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latin typeface="Comic Sans MS"/>
                <a:ea typeface="Comic Sans MS"/>
                <a:cs typeface="Comic Sans MS"/>
                <a:sym typeface="Comic Sans MS"/>
              </a:rPr>
              <a:t>Research References</a:t>
            </a:r>
            <a:endParaRPr b="1" i="1">
              <a:latin typeface="Comic Sans MS"/>
              <a:ea typeface="Comic Sans MS"/>
              <a:cs typeface="Comic Sans MS"/>
              <a:sym typeface="Comic Sans MS"/>
            </a:endParaRPr>
          </a:p>
        </p:txBody>
      </p:sp>
      <p:sp>
        <p:nvSpPr>
          <p:cNvPr id="265" name="Google Shape;265;p31"/>
          <p:cNvSpPr txBox="1"/>
          <p:nvPr>
            <p:ph idx="1" type="body"/>
          </p:nvPr>
        </p:nvSpPr>
        <p:spPr>
          <a:xfrm>
            <a:off x="997800" y="921675"/>
            <a:ext cx="8146200" cy="40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omic Sans MS"/>
                <a:ea typeface="Comic Sans MS"/>
                <a:cs typeface="Comic Sans MS"/>
                <a:sym typeface="Comic Sans MS"/>
              </a:rPr>
              <a:t>1. Liang, Y.-C., Ma, S.-P., &amp; Lin, C.-Y. (2024). Chatbotification for web information systems: A pattern-based approach. </a:t>
            </a:r>
            <a:r>
              <a:rPr i="1" lang="en" sz="1200">
                <a:latin typeface="Comic Sans MS"/>
                <a:ea typeface="Comic Sans MS"/>
                <a:cs typeface="Comic Sans MS"/>
                <a:sym typeface="Comic Sans MS"/>
              </a:rPr>
              <a:t>2024 IEEE 48th Annual Computers, Software, and Applications Conference (COMPSAC)</a:t>
            </a:r>
            <a:r>
              <a:rPr lang="en" sz="1200">
                <a:latin typeface="Comic Sans MS"/>
                <a:ea typeface="Comic Sans MS"/>
                <a:cs typeface="Comic Sans MS"/>
                <a:sym typeface="Comic Sans MS"/>
              </a:rPr>
              <a:t>.</a:t>
            </a:r>
            <a:br>
              <a:rPr lang="en" sz="1200">
                <a:latin typeface="Comic Sans MS"/>
                <a:ea typeface="Comic Sans MS"/>
                <a:cs typeface="Comic Sans MS"/>
                <a:sym typeface="Comic Sans MS"/>
              </a:rPr>
            </a:br>
            <a:endParaRPr sz="1200">
              <a:latin typeface="Comic Sans MS"/>
              <a:ea typeface="Comic Sans MS"/>
              <a:cs typeface="Comic Sans MS"/>
              <a:sym typeface="Comic Sans MS"/>
            </a:endParaRPr>
          </a:p>
          <a:p>
            <a:pPr indent="0" lvl="0" marL="0" rtl="0" algn="l">
              <a:spcBef>
                <a:spcPts val="1200"/>
              </a:spcBef>
              <a:spcAft>
                <a:spcPts val="0"/>
              </a:spcAft>
              <a:buNone/>
            </a:pPr>
            <a:r>
              <a:rPr lang="en" sz="1200">
                <a:latin typeface="Comic Sans MS"/>
                <a:ea typeface="Comic Sans MS"/>
                <a:cs typeface="Comic Sans MS"/>
                <a:sym typeface="Comic Sans MS"/>
              </a:rPr>
              <a:t>2. Martínez-Ballesté, A., Batista, E., Figueroa, E., Fretes Torruella, G., Llurba, C., Quiles-Rodríguez, J., Unciti, O., &amp; Palau, R. (2024). A proposal for the smart classroom infrastructure using IoT and artificial intelligence. </a:t>
            </a:r>
            <a:r>
              <a:rPr i="1" lang="en" sz="1200">
                <a:latin typeface="Comic Sans MS"/>
                <a:ea typeface="Comic Sans MS"/>
                <a:cs typeface="Comic Sans MS"/>
                <a:sym typeface="Comic Sans MS"/>
              </a:rPr>
              <a:t>2024 IEEE 48th Annual Computers, Software, and Applications Conference (COMPSAC)</a:t>
            </a:r>
            <a:r>
              <a:rPr lang="en" sz="1200">
                <a:latin typeface="Comic Sans MS"/>
                <a:ea typeface="Comic Sans MS"/>
                <a:cs typeface="Comic Sans MS"/>
                <a:sym typeface="Comic Sans MS"/>
              </a:rPr>
              <a:t>.</a:t>
            </a:r>
            <a:br>
              <a:rPr lang="en" sz="1200">
                <a:latin typeface="Comic Sans MS"/>
                <a:ea typeface="Comic Sans MS"/>
                <a:cs typeface="Comic Sans MS"/>
                <a:sym typeface="Comic Sans MS"/>
              </a:rPr>
            </a:br>
            <a:endParaRPr sz="1200">
              <a:latin typeface="Comic Sans MS"/>
              <a:ea typeface="Comic Sans MS"/>
              <a:cs typeface="Comic Sans MS"/>
              <a:sym typeface="Comic Sans MS"/>
            </a:endParaRPr>
          </a:p>
          <a:p>
            <a:pPr indent="0" lvl="0" marL="0" rtl="0" algn="l">
              <a:spcBef>
                <a:spcPts val="1200"/>
              </a:spcBef>
              <a:spcAft>
                <a:spcPts val="0"/>
              </a:spcAft>
              <a:buNone/>
            </a:pPr>
            <a:r>
              <a:rPr lang="en" sz="1200">
                <a:latin typeface="Comic Sans MS"/>
                <a:ea typeface="Comic Sans MS"/>
                <a:cs typeface="Comic Sans MS"/>
                <a:sym typeface="Comic Sans MS"/>
              </a:rPr>
              <a:t>3. Sasaki, R., Nakada, H., Takefusa, A., &amp; Oguchi, M. (2023). Development and evaluation of IoT system consisting of ROS-based robot, edge, and cloud. </a:t>
            </a:r>
            <a:r>
              <a:rPr i="1" lang="en" sz="1200">
                <a:latin typeface="Comic Sans MS"/>
                <a:ea typeface="Comic Sans MS"/>
                <a:cs typeface="Comic Sans MS"/>
                <a:sym typeface="Comic Sans MS"/>
              </a:rPr>
              <a:t>2023 IEEE 47th Annual Computers, Software, and Applications Conference (COMPSAC)</a:t>
            </a:r>
            <a:r>
              <a:rPr lang="en" sz="1200">
                <a:latin typeface="Comic Sans MS"/>
                <a:ea typeface="Comic Sans MS"/>
                <a:cs typeface="Comic Sans MS"/>
                <a:sym typeface="Comic Sans MS"/>
              </a:rPr>
              <a:t>.</a:t>
            </a:r>
            <a:br>
              <a:rPr lang="en" sz="1200">
                <a:latin typeface="Comic Sans MS"/>
                <a:ea typeface="Comic Sans MS"/>
                <a:cs typeface="Comic Sans MS"/>
                <a:sym typeface="Comic Sans MS"/>
              </a:rPr>
            </a:br>
            <a:endParaRPr sz="1200">
              <a:latin typeface="Comic Sans MS"/>
              <a:ea typeface="Comic Sans MS"/>
              <a:cs typeface="Comic Sans MS"/>
              <a:sym typeface="Comic Sans MS"/>
            </a:endParaRPr>
          </a:p>
          <a:p>
            <a:pPr indent="0" lvl="0" marL="0" rtl="0" algn="l">
              <a:spcBef>
                <a:spcPts val="1200"/>
              </a:spcBef>
              <a:spcAft>
                <a:spcPts val="0"/>
              </a:spcAft>
              <a:buNone/>
            </a:pPr>
            <a:r>
              <a:rPr lang="en" sz="1200">
                <a:latin typeface="Comic Sans MS"/>
                <a:ea typeface="Comic Sans MS"/>
                <a:cs typeface="Comic Sans MS"/>
                <a:sym typeface="Comic Sans MS"/>
              </a:rPr>
              <a:t>4. Shahid, A. R., Hasan, S. M., Kankanamge, M. W., Hossain, M. Z., &amp; Imteaj, A. (2024). WatchOverGPT: A framework for real-time crime detection and response using wearable camera and large language model. </a:t>
            </a:r>
            <a:r>
              <a:rPr i="1" lang="en" sz="1200">
                <a:latin typeface="Comic Sans MS"/>
                <a:ea typeface="Comic Sans MS"/>
                <a:cs typeface="Comic Sans MS"/>
                <a:sym typeface="Comic Sans MS"/>
              </a:rPr>
              <a:t>2024 IEEE 48th Annual Computers, Software, and Applications Conference (COMPSAC)</a:t>
            </a:r>
            <a:r>
              <a:rPr lang="en" sz="1200">
                <a:latin typeface="Comic Sans MS"/>
                <a:ea typeface="Comic Sans MS"/>
                <a:cs typeface="Comic Sans MS"/>
                <a:sym typeface="Comic Sans MS"/>
              </a:rPr>
              <a:t>.</a:t>
            </a:r>
            <a:endParaRPr sz="1200">
              <a:latin typeface="Comic Sans MS"/>
              <a:ea typeface="Comic Sans MS"/>
              <a:cs typeface="Comic Sans MS"/>
              <a:sym typeface="Comic Sans MS"/>
            </a:endParaRPr>
          </a:p>
          <a:p>
            <a:pPr indent="0" lvl="0" marL="0" rtl="0" algn="l">
              <a:spcBef>
                <a:spcPts val="1200"/>
              </a:spcBef>
              <a:spcAft>
                <a:spcPts val="1200"/>
              </a:spcAft>
              <a:buNone/>
            </a:pPr>
            <a:r>
              <a:t/>
            </a:r>
            <a:endParaRPr sz="12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4"/>
          <p:cNvPicPr preferRelativeResize="0"/>
          <p:nvPr/>
        </p:nvPicPr>
        <p:blipFill rotWithShape="1">
          <a:blip r:embed="rId3">
            <a:alphaModFix/>
          </a:blip>
          <a:srcRect b="0" l="0" r="0" t="0"/>
          <a:stretch/>
        </p:blipFill>
        <p:spPr>
          <a:xfrm>
            <a:off x="3815275" y="687650"/>
            <a:ext cx="4972500" cy="2890401"/>
          </a:xfrm>
          <a:prstGeom prst="rect">
            <a:avLst/>
          </a:prstGeom>
          <a:noFill/>
          <a:ln>
            <a:noFill/>
          </a:ln>
        </p:spPr>
      </p:pic>
      <p:sp>
        <p:nvSpPr>
          <p:cNvPr id="144" name="Google Shape;144;p14"/>
          <p:cNvSpPr txBox="1"/>
          <p:nvPr/>
        </p:nvSpPr>
        <p:spPr>
          <a:xfrm>
            <a:off x="613425" y="0"/>
            <a:ext cx="3234000" cy="5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300">
                <a:solidFill>
                  <a:schemeClr val="lt1"/>
                </a:solidFill>
                <a:latin typeface="Comic Sans MS"/>
                <a:ea typeface="Comic Sans MS"/>
                <a:cs typeface="Comic Sans MS"/>
                <a:sym typeface="Comic Sans MS"/>
              </a:rPr>
              <a:t>Final Project Display</a:t>
            </a:r>
            <a:endParaRPr b="1" i="1" sz="2300">
              <a:solidFill>
                <a:schemeClr val="lt1"/>
              </a:solidFill>
              <a:latin typeface="Comic Sans MS"/>
              <a:ea typeface="Comic Sans MS"/>
              <a:cs typeface="Comic Sans MS"/>
              <a:sym typeface="Comic Sans MS"/>
            </a:endParaRPr>
          </a:p>
        </p:txBody>
      </p:sp>
      <p:sp>
        <p:nvSpPr>
          <p:cNvPr id="145" name="Google Shape;145;p14"/>
          <p:cNvSpPr txBox="1"/>
          <p:nvPr/>
        </p:nvSpPr>
        <p:spPr>
          <a:xfrm>
            <a:off x="127700" y="2804225"/>
            <a:ext cx="3234000" cy="2266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lt1"/>
                </a:solidFill>
                <a:latin typeface="Comic Sans MS"/>
                <a:ea typeface="Comic Sans MS"/>
                <a:cs typeface="Comic Sans MS"/>
                <a:sym typeface="Comic Sans MS"/>
              </a:rPr>
              <a:t>Proudly presented AAP.JS at the Toledo expo. Demonstrating our AI-driven solution to reduce the workload on the UToledo EECS faculty.</a:t>
            </a:r>
            <a:endParaRPr sz="1300">
              <a:solidFill>
                <a:schemeClr val="lt1"/>
              </a:solidFill>
              <a:latin typeface="Comic Sans MS"/>
              <a:ea typeface="Comic Sans MS"/>
              <a:cs typeface="Comic Sans MS"/>
              <a:sym typeface="Comic Sans MS"/>
            </a:endParaRPr>
          </a:p>
          <a:p>
            <a:pPr indent="0" lvl="0" marL="0" rtl="0" algn="l">
              <a:spcBef>
                <a:spcPts val="0"/>
              </a:spcBef>
              <a:spcAft>
                <a:spcPts val="0"/>
              </a:spcAft>
              <a:buNone/>
            </a:pPr>
            <a:r>
              <a:t/>
            </a:r>
            <a:endParaRPr sz="1300">
              <a:solidFill>
                <a:schemeClr val="lt1"/>
              </a:solidFill>
              <a:latin typeface="Comic Sans MS"/>
              <a:ea typeface="Comic Sans MS"/>
              <a:cs typeface="Comic Sans MS"/>
              <a:sym typeface="Comic Sans MS"/>
            </a:endParaRPr>
          </a:p>
          <a:p>
            <a:pPr indent="0" lvl="0" marL="0" rtl="0" algn="just">
              <a:spcBef>
                <a:spcPts val="0"/>
              </a:spcBef>
              <a:spcAft>
                <a:spcPts val="0"/>
              </a:spcAft>
              <a:buNone/>
            </a:pPr>
            <a:r>
              <a:rPr lang="en" sz="1300">
                <a:solidFill>
                  <a:schemeClr val="lt1"/>
                </a:solidFill>
                <a:latin typeface="Comic Sans MS"/>
                <a:ea typeface="Comic Sans MS"/>
                <a:cs typeface="Comic Sans MS"/>
                <a:sym typeface="Comic Sans MS"/>
              </a:rPr>
              <a:t>Our poster illustrated the key stages and outcomes of AAPJS.</a:t>
            </a:r>
            <a:endParaRPr sz="1300">
              <a:solidFill>
                <a:schemeClr val="lt1"/>
              </a:solidFill>
              <a:latin typeface="Comic Sans MS"/>
              <a:ea typeface="Comic Sans MS"/>
              <a:cs typeface="Comic Sans MS"/>
              <a:sym typeface="Comic Sans MS"/>
            </a:endParaRPr>
          </a:p>
          <a:p>
            <a:pPr indent="0" lvl="0" marL="0" rtl="0" algn="l">
              <a:spcBef>
                <a:spcPts val="0"/>
              </a:spcBef>
              <a:spcAft>
                <a:spcPts val="0"/>
              </a:spcAft>
              <a:buNone/>
            </a:pPr>
            <a:r>
              <a:t/>
            </a:r>
            <a:endParaRPr sz="1300">
              <a:solidFill>
                <a:schemeClr val="lt1"/>
              </a:solidFill>
              <a:latin typeface="Comic Sans MS"/>
              <a:ea typeface="Comic Sans MS"/>
              <a:cs typeface="Comic Sans MS"/>
              <a:sym typeface="Comic Sans MS"/>
            </a:endParaRPr>
          </a:p>
          <a:p>
            <a:pPr indent="0" lvl="0" marL="0" rtl="0" algn="just">
              <a:spcBef>
                <a:spcPts val="0"/>
              </a:spcBef>
              <a:spcAft>
                <a:spcPts val="0"/>
              </a:spcAft>
              <a:buNone/>
            </a:pPr>
            <a:r>
              <a:rPr lang="en" sz="1300">
                <a:solidFill>
                  <a:schemeClr val="lt1"/>
                </a:solidFill>
                <a:latin typeface="Comic Sans MS"/>
                <a:ea typeface="Comic Sans MS"/>
                <a:cs typeface="Comic Sans MS"/>
                <a:sym typeface="Comic Sans MS"/>
              </a:rPr>
              <a:t>Provided live demonstrations using our laptop and the mini-bot for UToledo expo attendees.</a:t>
            </a:r>
            <a:endParaRPr sz="1300">
              <a:solidFill>
                <a:schemeClr val="lt1"/>
              </a:solidFill>
              <a:latin typeface="Comic Sans MS"/>
              <a:ea typeface="Comic Sans MS"/>
              <a:cs typeface="Comic Sans MS"/>
              <a:sym typeface="Comic Sans MS"/>
            </a:endParaRPr>
          </a:p>
          <a:p>
            <a:pPr indent="0" lvl="0" marL="0" rtl="0" algn="l">
              <a:spcBef>
                <a:spcPts val="0"/>
              </a:spcBef>
              <a:spcAft>
                <a:spcPts val="0"/>
              </a:spcAft>
              <a:buNone/>
            </a:pPr>
            <a:r>
              <a:t/>
            </a:r>
            <a:endParaRPr sz="1300">
              <a:solidFill>
                <a:schemeClr val="lt1"/>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2"/>
          <p:cNvSpPr txBox="1"/>
          <p:nvPr>
            <p:ph type="title"/>
          </p:nvPr>
        </p:nvSpPr>
        <p:spPr>
          <a:xfrm>
            <a:off x="593425" y="2114700"/>
            <a:ext cx="4082700" cy="9141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b="1" i="1" lang="en" sz="6000">
                <a:solidFill>
                  <a:srgbClr val="FFFFFF"/>
                </a:solidFill>
                <a:latin typeface="Comic Sans MS"/>
                <a:ea typeface="Comic Sans MS"/>
                <a:cs typeface="Comic Sans MS"/>
                <a:sym typeface="Comic Sans MS"/>
              </a:rPr>
              <a:t>Questions?</a:t>
            </a:r>
            <a:endParaRPr b="1" i="1" sz="6000">
              <a:solidFill>
                <a:srgbClr val="FFFFFF"/>
              </a:solidFill>
              <a:latin typeface="Comic Sans MS"/>
              <a:ea typeface="Comic Sans MS"/>
              <a:cs typeface="Comic Sans MS"/>
              <a:sym typeface="Comic Sans MS"/>
            </a:endParaRPr>
          </a:p>
          <a:p>
            <a:pPr indent="0" lvl="0" marL="0" rtl="0" algn="l">
              <a:spcBef>
                <a:spcPts val="0"/>
              </a:spcBef>
              <a:spcAft>
                <a:spcPts val="0"/>
              </a:spcAft>
              <a:buNone/>
            </a:pPr>
            <a:r>
              <a:t/>
            </a:r>
            <a:endParaRPr/>
          </a:p>
        </p:txBody>
      </p:sp>
      <p:pic>
        <p:nvPicPr>
          <p:cNvPr id="271" name="Google Shape;271;p32"/>
          <p:cNvPicPr preferRelativeResize="0"/>
          <p:nvPr/>
        </p:nvPicPr>
        <p:blipFill>
          <a:blip r:embed="rId3">
            <a:alphaModFix/>
          </a:blip>
          <a:stretch>
            <a:fillRect/>
          </a:stretch>
        </p:blipFill>
        <p:spPr>
          <a:xfrm>
            <a:off x="5175800" y="791800"/>
            <a:ext cx="3559900" cy="3559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txBox="1"/>
          <p:nvPr>
            <p:ph type="title"/>
          </p:nvPr>
        </p:nvSpPr>
        <p:spPr>
          <a:xfrm>
            <a:off x="982100" y="1944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latin typeface="Comic Sans MS"/>
                <a:ea typeface="Comic Sans MS"/>
                <a:cs typeface="Comic Sans MS"/>
                <a:sym typeface="Comic Sans MS"/>
              </a:rPr>
              <a:t>Project Motivation</a:t>
            </a:r>
            <a:endParaRPr b="1" i="1">
              <a:latin typeface="Comic Sans MS"/>
              <a:ea typeface="Comic Sans MS"/>
              <a:cs typeface="Comic Sans MS"/>
              <a:sym typeface="Comic Sans MS"/>
            </a:endParaRPr>
          </a:p>
        </p:txBody>
      </p:sp>
      <p:sp>
        <p:nvSpPr>
          <p:cNvPr id="151" name="Google Shape;151;p15"/>
          <p:cNvSpPr txBox="1"/>
          <p:nvPr/>
        </p:nvSpPr>
        <p:spPr>
          <a:xfrm>
            <a:off x="5545125" y="756000"/>
            <a:ext cx="3531900" cy="18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highlight>
                  <a:schemeClr val="dk1"/>
                </a:highlight>
                <a:latin typeface="Comic Sans MS"/>
                <a:ea typeface="Comic Sans MS"/>
                <a:cs typeface="Comic Sans MS"/>
                <a:sym typeface="Comic Sans MS"/>
              </a:rPr>
              <a:t>Category: Internships &amp; Careers</a:t>
            </a:r>
            <a:endParaRPr>
              <a:solidFill>
                <a:schemeClr val="lt1"/>
              </a:solidFill>
              <a:highlight>
                <a:schemeClr val="dk1"/>
              </a:highlight>
              <a:latin typeface="Comic Sans MS"/>
              <a:ea typeface="Comic Sans MS"/>
              <a:cs typeface="Comic Sans MS"/>
              <a:sym typeface="Comic Sans MS"/>
            </a:endParaRPr>
          </a:p>
          <a:p>
            <a:pPr indent="0" lvl="0" marL="0" rtl="0" algn="l">
              <a:spcBef>
                <a:spcPts val="0"/>
              </a:spcBef>
              <a:spcAft>
                <a:spcPts val="0"/>
              </a:spcAft>
              <a:buNone/>
            </a:pPr>
            <a:r>
              <a:rPr lang="en">
                <a:solidFill>
                  <a:schemeClr val="lt1"/>
                </a:solidFill>
                <a:highlight>
                  <a:schemeClr val="dk1"/>
                </a:highlight>
                <a:latin typeface="Comic Sans MS"/>
                <a:ea typeface="Comic Sans MS"/>
                <a:cs typeface="Comic Sans MS"/>
                <a:sym typeface="Comic Sans MS"/>
              </a:rPr>
              <a:t>Reference Example: Receiving callbacks and interviews for internships/jobs</a:t>
            </a:r>
            <a:br>
              <a:rPr lang="en" sz="1100">
                <a:solidFill>
                  <a:schemeClr val="lt1"/>
                </a:solidFill>
                <a:highlight>
                  <a:schemeClr val="dk1"/>
                </a:highlight>
                <a:latin typeface="Comic Sans MS"/>
                <a:ea typeface="Comic Sans MS"/>
                <a:cs typeface="Comic Sans MS"/>
                <a:sym typeface="Comic Sans MS"/>
              </a:rPr>
            </a:br>
            <a:br>
              <a:rPr lang="en" sz="1100">
                <a:solidFill>
                  <a:schemeClr val="lt1"/>
                </a:solidFill>
                <a:highlight>
                  <a:schemeClr val="dk1"/>
                </a:highlight>
                <a:latin typeface="Comic Sans MS"/>
                <a:ea typeface="Comic Sans MS"/>
                <a:cs typeface="Comic Sans MS"/>
                <a:sym typeface="Comic Sans MS"/>
              </a:rPr>
            </a:br>
            <a:br>
              <a:rPr lang="en" sz="1100">
                <a:solidFill>
                  <a:schemeClr val="lt1"/>
                </a:solidFill>
                <a:highlight>
                  <a:schemeClr val="dk1"/>
                </a:highlight>
                <a:latin typeface="Comic Sans MS"/>
                <a:ea typeface="Comic Sans MS"/>
                <a:cs typeface="Comic Sans MS"/>
                <a:sym typeface="Comic Sans MS"/>
              </a:rPr>
            </a:br>
            <a:br>
              <a:rPr lang="en" sz="1100">
                <a:solidFill>
                  <a:schemeClr val="lt1"/>
                </a:solidFill>
                <a:highlight>
                  <a:schemeClr val="dk1"/>
                </a:highlight>
                <a:latin typeface="Comic Sans MS"/>
                <a:ea typeface="Comic Sans MS"/>
                <a:cs typeface="Comic Sans MS"/>
                <a:sym typeface="Comic Sans MS"/>
              </a:rPr>
            </a:br>
            <a:r>
              <a:rPr lang="en" sz="1100">
                <a:solidFill>
                  <a:schemeClr val="lt1"/>
                </a:solidFill>
                <a:highlight>
                  <a:schemeClr val="dk1"/>
                </a:highlight>
                <a:latin typeface="Comic Sans MS"/>
                <a:ea typeface="Comic Sans MS"/>
                <a:cs typeface="Comic Sans MS"/>
                <a:sym typeface="Comic Sans MS"/>
              </a:rPr>
              <a:t>Nearly 64% of students are not satisfied with the current amount of resources/information related to Internships &amp; Careers.</a:t>
            </a:r>
            <a:endParaRPr sz="1100">
              <a:solidFill>
                <a:schemeClr val="lt1"/>
              </a:solidFill>
              <a:highlight>
                <a:schemeClr val="dk1"/>
              </a:highlight>
              <a:latin typeface="Comic Sans MS"/>
              <a:ea typeface="Comic Sans MS"/>
              <a:cs typeface="Comic Sans MS"/>
              <a:sym typeface="Comic Sans MS"/>
            </a:endParaRPr>
          </a:p>
        </p:txBody>
      </p:sp>
      <p:sp>
        <p:nvSpPr>
          <p:cNvPr id="152" name="Google Shape;152;p15"/>
          <p:cNvSpPr txBox="1"/>
          <p:nvPr/>
        </p:nvSpPr>
        <p:spPr>
          <a:xfrm>
            <a:off x="1061475" y="3028875"/>
            <a:ext cx="3356400" cy="20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highlight>
                  <a:schemeClr val="dk1"/>
                </a:highlight>
                <a:latin typeface="Comic Sans MS"/>
                <a:ea typeface="Comic Sans MS"/>
                <a:cs typeface="Comic Sans MS"/>
                <a:sym typeface="Comic Sans MS"/>
              </a:rPr>
              <a:t>Category: Professor’s details &amp; work opportunities</a:t>
            </a:r>
            <a:endParaRPr>
              <a:solidFill>
                <a:schemeClr val="lt1"/>
              </a:solidFill>
              <a:highlight>
                <a:schemeClr val="dk1"/>
              </a:highlight>
              <a:latin typeface="Comic Sans MS"/>
              <a:ea typeface="Comic Sans MS"/>
              <a:cs typeface="Comic Sans MS"/>
              <a:sym typeface="Comic Sans MS"/>
            </a:endParaRPr>
          </a:p>
          <a:p>
            <a:pPr indent="0" lvl="0" marL="0" rtl="0" algn="l">
              <a:spcBef>
                <a:spcPts val="0"/>
              </a:spcBef>
              <a:spcAft>
                <a:spcPts val="0"/>
              </a:spcAft>
              <a:buNone/>
            </a:pPr>
            <a:r>
              <a:rPr lang="en">
                <a:solidFill>
                  <a:schemeClr val="lt1"/>
                </a:solidFill>
                <a:highlight>
                  <a:schemeClr val="dk1"/>
                </a:highlight>
                <a:latin typeface="Comic Sans MS"/>
                <a:ea typeface="Comic Sans MS"/>
                <a:cs typeface="Comic Sans MS"/>
                <a:sym typeface="Comic Sans MS"/>
              </a:rPr>
              <a:t>Reference Example: Approaching a professor for RA/TA opportunities</a:t>
            </a:r>
            <a:br>
              <a:rPr lang="en" sz="1100">
                <a:solidFill>
                  <a:schemeClr val="lt1"/>
                </a:solidFill>
                <a:highlight>
                  <a:schemeClr val="dk1"/>
                </a:highlight>
                <a:latin typeface="Comic Sans MS"/>
                <a:ea typeface="Comic Sans MS"/>
                <a:cs typeface="Comic Sans MS"/>
                <a:sym typeface="Comic Sans MS"/>
              </a:rPr>
            </a:br>
            <a:br>
              <a:rPr lang="en" sz="1100">
                <a:solidFill>
                  <a:schemeClr val="lt1"/>
                </a:solidFill>
                <a:highlight>
                  <a:schemeClr val="dk1"/>
                </a:highlight>
                <a:latin typeface="Comic Sans MS"/>
                <a:ea typeface="Comic Sans MS"/>
                <a:cs typeface="Comic Sans MS"/>
                <a:sym typeface="Comic Sans MS"/>
              </a:rPr>
            </a:br>
            <a:br>
              <a:rPr lang="en" sz="1300">
                <a:solidFill>
                  <a:schemeClr val="lt1"/>
                </a:solidFill>
                <a:latin typeface="Comic Sans MS"/>
                <a:ea typeface="Comic Sans MS"/>
                <a:cs typeface="Comic Sans MS"/>
                <a:sym typeface="Comic Sans MS"/>
              </a:rPr>
            </a:br>
            <a:r>
              <a:rPr lang="en" sz="1100">
                <a:solidFill>
                  <a:schemeClr val="lt1"/>
                </a:solidFill>
                <a:latin typeface="Comic Sans MS"/>
                <a:ea typeface="Comic Sans MS"/>
                <a:cs typeface="Comic Sans MS"/>
                <a:sym typeface="Comic Sans MS"/>
              </a:rPr>
              <a:t>Nearly 40% of students are not satisfied with the current amount of resources/information related to Professor’s details &amp; work opportunities.</a:t>
            </a:r>
            <a:endParaRPr sz="1100">
              <a:solidFill>
                <a:schemeClr val="lt1"/>
              </a:solidFill>
              <a:latin typeface="Comic Sans MS"/>
              <a:ea typeface="Comic Sans MS"/>
              <a:cs typeface="Comic Sans MS"/>
              <a:sym typeface="Comic Sans MS"/>
            </a:endParaRPr>
          </a:p>
        </p:txBody>
      </p:sp>
      <p:pic>
        <p:nvPicPr>
          <p:cNvPr id="153" name="Google Shape;153;p15"/>
          <p:cNvPicPr preferRelativeResize="0"/>
          <p:nvPr/>
        </p:nvPicPr>
        <p:blipFill>
          <a:blip r:embed="rId3">
            <a:alphaModFix/>
          </a:blip>
          <a:stretch>
            <a:fillRect/>
          </a:stretch>
        </p:blipFill>
        <p:spPr>
          <a:xfrm>
            <a:off x="1061475" y="756000"/>
            <a:ext cx="4530625" cy="2108025"/>
          </a:xfrm>
          <a:prstGeom prst="rect">
            <a:avLst/>
          </a:prstGeom>
          <a:noFill/>
          <a:ln>
            <a:noFill/>
          </a:ln>
        </p:spPr>
      </p:pic>
      <p:pic>
        <p:nvPicPr>
          <p:cNvPr id="154" name="Google Shape;154;p15"/>
          <p:cNvPicPr preferRelativeResize="0"/>
          <p:nvPr/>
        </p:nvPicPr>
        <p:blipFill rotWithShape="1">
          <a:blip r:embed="rId4">
            <a:alphaModFix/>
          </a:blip>
          <a:srcRect b="0" l="0" r="0" t="0"/>
          <a:stretch/>
        </p:blipFill>
        <p:spPr>
          <a:xfrm>
            <a:off x="4229875" y="2917000"/>
            <a:ext cx="4847200" cy="215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6"/>
          <p:cNvSpPr txBox="1"/>
          <p:nvPr>
            <p:ph idx="1" type="body"/>
          </p:nvPr>
        </p:nvSpPr>
        <p:spPr>
          <a:xfrm>
            <a:off x="1121350" y="772463"/>
            <a:ext cx="2897100" cy="25407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SzPts val="1018"/>
              <a:buNone/>
            </a:pPr>
            <a:r>
              <a:rPr lang="en" sz="1102">
                <a:latin typeface="Comic Sans MS"/>
                <a:ea typeface="Comic Sans MS"/>
                <a:cs typeface="Comic Sans MS"/>
                <a:sym typeface="Comic Sans MS"/>
              </a:rPr>
              <a:t>Why this project?</a:t>
            </a:r>
            <a:br>
              <a:rPr lang="en" sz="1102">
                <a:latin typeface="Comic Sans MS"/>
                <a:ea typeface="Comic Sans MS"/>
                <a:cs typeface="Comic Sans MS"/>
                <a:sym typeface="Comic Sans MS"/>
              </a:rPr>
            </a:br>
            <a:br>
              <a:rPr lang="en" sz="1102">
                <a:latin typeface="Comic Sans MS"/>
                <a:ea typeface="Comic Sans MS"/>
                <a:cs typeface="Comic Sans MS"/>
                <a:sym typeface="Comic Sans MS"/>
              </a:rPr>
            </a:br>
            <a:r>
              <a:rPr lang="en" sz="1102">
                <a:latin typeface="Comic Sans MS"/>
                <a:ea typeface="Comic Sans MS"/>
                <a:cs typeface="Comic Sans MS"/>
                <a:sym typeface="Comic Sans MS"/>
              </a:rPr>
              <a:t>Traditional campus information systems often rely on static displays, manual interactions, or mobile applications that lack the flexibility to adapt to individual user needs. </a:t>
            </a:r>
            <a:endParaRPr sz="1102">
              <a:latin typeface="Comic Sans MS"/>
              <a:ea typeface="Comic Sans MS"/>
              <a:cs typeface="Comic Sans MS"/>
              <a:sym typeface="Comic Sans MS"/>
            </a:endParaRPr>
          </a:p>
        </p:txBody>
      </p:sp>
      <p:sp>
        <p:nvSpPr>
          <p:cNvPr id="160" name="Google Shape;160;p16"/>
          <p:cNvSpPr txBox="1"/>
          <p:nvPr>
            <p:ph type="title"/>
          </p:nvPr>
        </p:nvSpPr>
        <p:spPr>
          <a:xfrm>
            <a:off x="1121350" y="112025"/>
            <a:ext cx="7038900" cy="55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latin typeface="Comic Sans MS"/>
                <a:ea typeface="Comic Sans MS"/>
                <a:cs typeface="Comic Sans MS"/>
                <a:sym typeface="Comic Sans MS"/>
              </a:rPr>
              <a:t>Background</a:t>
            </a:r>
            <a:endParaRPr b="1" i="1">
              <a:latin typeface="Comic Sans MS"/>
              <a:ea typeface="Comic Sans MS"/>
              <a:cs typeface="Comic Sans MS"/>
              <a:sym typeface="Comic Sans MS"/>
            </a:endParaRPr>
          </a:p>
        </p:txBody>
      </p:sp>
      <p:sp>
        <p:nvSpPr>
          <p:cNvPr id="161" name="Google Shape;161;p16"/>
          <p:cNvSpPr txBox="1"/>
          <p:nvPr/>
        </p:nvSpPr>
        <p:spPr>
          <a:xfrm>
            <a:off x="3947950" y="768000"/>
            <a:ext cx="5084700" cy="28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Comic Sans MS"/>
                <a:ea typeface="Comic Sans MS"/>
                <a:cs typeface="Comic Sans MS"/>
                <a:sym typeface="Comic Sans MS"/>
              </a:rPr>
              <a:t>That is why……</a:t>
            </a:r>
            <a:endParaRPr sz="1100">
              <a:solidFill>
                <a:schemeClr val="lt1"/>
              </a:solidFill>
              <a:latin typeface="Comic Sans MS"/>
              <a:ea typeface="Comic Sans MS"/>
              <a:cs typeface="Comic Sans MS"/>
              <a:sym typeface="Comic Sans MS"/>
            </a:endParaRPr>
          </a:p>
          <a:p>
            <a:pPr indent="0" lvl="0" marL="457200" rtl="0" algn="l">
              <a:spcBef>
                <a:spcPts val="0"/>
              </a:spcBef>
              <a:spcAft>
                <a:spcPts val="0"/>
              </a:spcAft>
              <a:buNone/>
            </a:pPr>
            <a:r>
              <a:t/>
            </a:r>
            <a:endParaRPr sz="1100">
              <a:solidFill>
                <a:schemeClr val="lt1"/>
              </a:solidFill>
              <a:latin typeface="Comic Sans MS"/>
              <a:ea typeface="Comic Sans MS"/>
              <a:cs typeface="Comic Sans MS"/>
              <a:sym typeface="Comic Sans MS"/>
            </a:endParaRPr>
          </a:p>
          <a:p>
            <a:pPr indent="-298450" lvl="0" marL="457200" rtl="0" algn="l">
              <a:spcBef>
                <a:spcPts val="0"/>
              </a:spcBef>
              <a:spcAft>
                <a:spcPts val="0"/>
              </a:spcAft>
              <a:buClr>
                <a:schemeClr val="lt1"/>
              </a:buClr>
              <a:buSzPts val="1100"/>
              <a:buFont typeface="Comic Sans MS"/>
              <a:buChar char="●"/>
            </a:pPr>
            <a:r>
              <a:rPr lang="en" sz="1100">
                <a:solidFill>
                  <a:schemeClr val="lt1"/>
                </a:solidFill>
                <a:latin typeface="Comic Sans MS"/>
                <a:ea typeface="Comic Sans MS"/>
                <a:cs typeface="Comic Sans MS"/>
                <a:sym typeface="Comic Sans MS"/>
              </a:rPr>
              <a:t>The AI-Driven Voice Interaction System Implemented into a mini bot leverages cutting-edge technologies to create an innovative solution for campus information dissemination. </a:t>
            </a:r>
            <a:endParaRPr sz="1100">
              <a:solidFill>
                <a:schemeClr val="lt1"/>
              </a:solidFill>
              <a:latin typeface="Comic Sans MS"/>
              <a:ea typeface="Comic Sans MS"/>
              <a:cs typeface="Comic Sans MS"/>
              <a:sym typeface="Comic Sans MS"/>
            </a:endParaRPr>
          </a:p>
          <a:p>
            <a:pPr indent="0" lvl="0" marL="457200" rtl="0" algn="l">
              <a:spcBef>
                <a:spcPts val="0"/>
              </a:spcBef>
              <a:spcAft>
                <a:spcPts val="0"/>
              </a:spcAft>
              <a:buNone/>
            </a:pPr>
            <a:r>
              <a:t/>
            </a:r>
            <a:endParaRPr sz="1100">
              <a:solidFill>
                <a:schemeClr val="lt1"/>
              </a:solidFill>
              <a:latin typeface="Comic Sans MS"/>
              <a:ea typeface="Comic Sans MS"/>
              <a:cs typeface="Comic Sans MS"/>
              <a:sym typeface="Comic Sans MS"/>
            </a:endParaRPr>
          </a:p>
          <a:p>
            <a:pPr indent="-298450" lvl="0" marL="457200" rtl="0" algn="l">
              <a:spcBef>
                <a:spcPts val="0"/>
              </a:spcBef>
              <a:spcAft>
                <a:spcPts val="0"/>
              </a:spcAft>
              <a:buClr>
                <a:schemeClr val="lt1"/>
              </a:buClr>
              <a:buSzPts val="1100"/>
              <a:buFont typeface="Comic Sans MS"/>
              <a:buChar char="●"/>
            </a:pPr>
            <a:r>
              <a:rPr lang="en" sz="1100">
                <a:solidFill>
                  <a:schemeClr val="lt1"/>
                </a:solidFill>
                <a:latin typeface="Comic Sans MS"/>
                <a:ea typeface="Comic Sans MS"/>
                <a:cs typeface="Comic Sans MS"/>
                <a:sym typeface="Comic Sans MS"/>
              </a:rPr>
              <a:t>Combining real time voice recognition, mobility, and department specific data, the system offers an interactive, user friendly, and efficient platform tailored to the needs of modern academic institutions. </a:t>
            </a:r>
            <a:endParaRPr sz="1100">
              <a:solidFill>
                <a:schemeClr val="lt1"/>
              </a:solidFill>
              <a:latin typeface="Comic Sans MS"/>
              <a:ea typeface="Comic Sans MS"/>
              <a:cs typeface="Comic Sans MS"/>
              <a:sym typeface="Comic Sans MS"/>
            </a:endParaRPr>
          </a:p>
          <a:p>
            <a:pPr indent="0" lvl="0" marL="457200" rtl="0" algn="l">
              <a:spcBef>
                <a:spcPts val="0"/>
              </a:spcBef>
              <a:spcAft>
                <a:spcPts val="0"/>
              </a:spcAft>
              <a:buNone/>
            </a:pPr>
            <a:r>
              <a:t/>
            </a:r>
            <a:endParaRPr sz="1100">
              <a:solidFill>
                <a:schemeClr val="lt1"/>
              </a:solidFill>
              <a:latin typeface="Comic Sans MS"/>
              <a:ea typeface="Comic Sans MS"/>
              <a:cs typeface="Comic Sans MS"/>
              <a:sym typeface="Comic Sans MS"/>
            </a:endParaRPr>
          </a:p>
          <a:p>
            <a:pPr indent="-298450" lvl="0" marL="457200" rtl="0" algn="l">
              <a:spcBef>
                <a:spcPts val="0"/>
              </a:spcBef>
              <a:spcAft>
                <a:spcPts val="0"/>
              </a:spcAft>
              <a:buClr>
                <a:schemeClr val="lt1"/>
              </a:buClr>
              <a:buSzPts val="1100"/>
              <a:buFont typeface="Comic Sans MS"/>
              <a:buChar char="●"/>
            </a:pPr>
            <a:r>
              <a:rPr lang="en" sz="1100">
                <a:solidFill>
                  <a:schemeClr val="lt1"/>
                </a:solidFill>
                <a:latin typeface="Comic Sans MS"/>
                <a:ea typeface="Comic Sans MS"/>
                <a:cs typeface="Comic Sans MS"/>
                <a:sym typeface="Comic Sans MS"/>
              </a:rPr>
              <a:t>This bridges the gap between static information systems and dynamic accessible communication tools, making it a vital addition to university campuses.</a:t>
            </a:r>
            <a:endParaRPr sz="1100">
              <a:solidFill>
                <a:schemeClr val="lt1"/>
              </a:solidFill>
              <a:latin typeface="Comic Sans MS"/>
              <a:ea typeface="Comic Sans MS"/>
              <a:cs typeface="Comic Sans MS"/>
              <a:sym typeface="Comic Sans MS"/>
            </a:endParaRPr>
          </a:p>
        </p:txBody>
      </p:sp>
      <p:pic>
        <p:nvPicPr>
          <p:cNvPr id="162" name="Google Shape;162;p16"/>
          <p:cNvPicPr preferRelativeResize="0"/>
          <p:nvPr/>
        </p:nvPicPr>
        <p:blipFill>
          <a:blip r:embed="rId3">
            <a:alphaModFix/>
          </a:blip>
          <a:stretch>
            <a:fillRect/>
          </a:stretch>
        </p:blipFill>
        <p:spPr>
          <a:xfrm>
            <a:off x="0" y="3415606"/>
            <a:ext cx="9144003" cy="17278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txBox="1"/>
          <p:nvPr>
            <p:ph type="title"/>
          </p:nvPr>
        </p:nvSpPr>
        <p:spPr>
          <a:xfrm>
            <a:off x="1176975" y="500450"/>
            <a:ext cx="6923700" cy="58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latin typeface="Comic Sans MS"/>
                <a:ea typeface="Comic Sans MS"/>
                <a:cs typeface="Comic Sans MS"/>
                <a:sym typeface="Comic Sans MS"/>
              </a:rPr>
              <a:t>Purpose/Objective</a:t>
            </a:r>
            <a:endParaRPr b="1" i="1">
              <a:latin typeface="Comic Sans MS"/>
              <a:ea typeface="Comic Sans MS"/>
              <a:cs typeface="Comic Sans MS"/>
              <a:sym typeface="Comic Sans MS"/>
            </a:endParaRPr>
          </a:p>
        </p:txBody>
      </p:sp>
      <p:sp>
        <p:nvSpPr>
          <p:cNvPr id="168" name="Google Shape;168;p17"/>
          <p:cNvSpPr txBox="1"/>
          <p:nvPr>
            <p:ph idx="1" type="body"/>
          </p:nvPr>
        </p:nvSpPr>
        <p:spPr>
          <a:xfrm>
            <a:off x="1121375" y="1307850"/>
            <a:ext cx="7265700" cy="333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omic Sans MS"/>
                <a:ea typeface="Comic Sans MS"/>
                <a:cs typeface="Comic Sans MS"/>
                <a:sym typeface="Comic Sans MS"/>
              </a:rPr>
              <a:t>General-purpose voice assistants (Siri, Alexa, Google Assistant) use AI-driven speech-to-text and NLP to handle generic  everyday queries.</a:t>
            </a:r>
            <a:endParaRPr>
              <a:latin typeface="Comic Sans MS"/>
              <a:ea typeface="Comic Sans MS"/>
              <a:cs typeface="Comic Sans MS"/>
              <a:sym typeface="Comic Sans MS"/>
            </a:endParaRPr>
          </a:p>
          <a:p>
            <a:pPr indent="0" lvl="0" marL="0" rtl="0" algn="l">
              <a:spcBef>
                <a:spcPts val="1200"/>
              </a:spcBef>
              <a:spcAft>
                <a:spcPts val="0"/>
              </a:spcAft>
              <a:buNone/>
            </a:pPr>
            <a:r>
              <a:rPr b="1" lang="en">
                <a:latin typeface="Comic Sans MS"/>
                <a:ea typeface="Comic Sans MS"/>
                <a:cs typeface="Comic Sans MS"/>
                <a:sym typeface="Comic Sans MS"/>
              </a:rPr>
              <a:t>Gap in academia:</a:t>
            </a:r>
            <a:r>
              <a:rPr lang="en">
                <a:latin typeface="Comic Sans MS"/>
                <a:ea typeface="Comic Sans MS"/>
                <a:cs typeface="Comic Sans MS"/>
                <a:sym typeface="Comic Sans MS"/>
              </a:rPr>
              <a:t> No tailored assistant exists for department-specific, academic-related questions (schedules, policies, research resources).</a:t>
            </a:r>
            <a:endParaRPr>
              <a:latin typeface="Comic Sans MS"/>
              <a:ea typeface="Comic Sans MS"/>
              <a:cs typeface="Comic Sans MS"/>
              <a:sym typeface="Comic Sans MS"/>
            </a:endParaRPr>
          </a:p>
          <a:p>
            <a:pPr indent="0" lvl="0" marL="0" rtl="0" algn="l">
              <a:spcBef>
                <a:spcPts val="1200"/>
              </a:spcBef>
              <a:spcAft>
                <a:spcPts val="0"/>
              </a:spcAft>
              <a:buNone/>
            </a:pPr>
            <a:r>
              <a:rPr b="1" lang="en">
                <a:latin typeface="Comic Sans MS"/>
                <a:ea typeface="Comic Sans MS"/>
                <a:cs typeface="Comic Sans MS"/>
                <a:sym typeface="Comic Sans MS"/>
              </a:rPr>
              <a:t>Project Goal: </a:t>
            </a:r>
            <a:r>
              <a:rPr lang="en">
                <a:latin typeface="Comic Sans MS"/>
                <a:ea typeface="Comic Sans MS"/>
                <a:cs typeface="Comic Sans MS"/>
                <a:sym typeface="Comic Sans MS"/>
              </a:rPr>
              <a:t>Build the AI-Drive Voice Interaction System prototype exclusively for the EECS Department.</a:t>
            </a:r>
            <a:endParaRPr>
              <a:latin typeface="Comic Sans MS"/>
              <a:ea typeface="Comic Sans MS"/>
              <a:cs typeface="Comic Sans MS"/>
              <a:sym typeface="Comic Sans MS"/>
            </a:endParaRPr>
          </a:p>
          <a:p>
            <a:pPr indent="0" lvl="0" marL="0" rtl="0" algn="l">
              <a:spcBef>
                <a:spcPts val="1200"/>
              </a:spcBef>
              <a:spcAft>
                <a:spcPts val="0"/>
              </a:spcAft>
              <a:buNone/>
            </a:pPr>
            <a:r>
              <a:rPr b="1" lang="en">
                <a:latin typeface="Comic Sans MS"/>
                <a:ea typeface="Comic Sans MS"/>
                <a:cs typeface="Comic Sans MS"/>
                <a:sym typeface="Comic Sans MS"/>
              </a:rPr>
              <a:t>Our Solution: </a:t>
            </a:r>
            <a:r>
              <a:rPr lang="en">
                <a:latin typeface="Comic Sans MS"/>
                <a:ea typeface="Comic Sans MS"/>
                <a:cs typeface="Comic Sans MS"/>
                <a:sym typeface="Comic Sans MS"/>
              </a:rPr>
              <a:t>Integrates speech-to-text conversion and natural language processing to interpret and answer routine faculty/staff inquiries.</a:t>
            </a:r>
            <a:endParaRPr>
              <a:latin typeface="Comic Sans MS"/>
              <a:ea typeface="Comic Sans MS"/>
              <a:cs typeface="Comic Sans MS"/>
              <a:sym typeface="Comic Sans MS"/>
            </a:endParaRPr>
          </a:p>
          <a:p>
            <a:pPr indent="0" lvl="0" marL="0" rtl="0" algn="l">
              <a:spcBef>
                <a:spcPts val="1200"/>
              </a:spcBef>
              <a:spcAft>
                <a:spcPts val="1200"/>
              </a:spcAft>
              <a:buNone/>
            </a:pPr>
            <a:r>
              <a:rPr b="1" lang="en">
                <a:latin typeface="Comic Sans MS"/>
                <a:ea typeface="Comic Sans MS"/>
                <a:cs typeface="Comic Sans MS"/>
                <a:sym typeface="Comic Sans MS"/>
              </a:rPr>
              <a:t>Impact: </a:t>
            </a:r>
            <a:r>
              <a:rPr lang="en">
                <a:latin typeface="Comic Sans MS"/>
                <a:ea typeface="Comic Sans MS"/>
                <a:cs typeface="Comic Sans MS"/>
                <a:sym typeface="Comic Sans MS"/>
              </a:rPr>
              <a:t>Enables fast, specialized responses—boosting productivity and streamlining department operations.</a:t>
            </a:r>
            <a:endParaRPr>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8"/>
          <p:cNvSpPr txBox="1"/>
          <p:nvPr>
            <p:ph type="title"/>
          </p:nvPr>
        </p:nvSpPr>
        <p:spPr>
          <a:xfrm>
            <a:off x="1451075" y="40187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latin typeface="Comic Sans MS"/>
                <a:ea typeface="Comic Sans MS"/>
                <a:cs typeface="Comic Sans MS"/>
                <a:sym typeface="Comic Sans MS"/>
              </a:rPr>
              <a:t>Scope of our Project</a:t>
            </a:r>
            <a:endParaRPr b="1" i="1">
              <a:latin typeface="Comic Sans MS"/>
              <a:ea typeface="Comic Sans MS"/>
              <a:cs typeface="Comic Sans MS"/>
              <a:sym typeface="Comic Sans MS"/>
            </a:endParaRPr>
          </a:p>
        </p:txBody>
      </p:sp>
      <p:sp>
        <p:nvSpPr>
          <p:cNvPr id="174" name="Google Shape;174;p18"/>
          <p:cNvSpPr txBox="1"/>
          <p:nvPr>
            <p:ph idx="1" type="body"/>
          </p:nvPr>
        </p:nvSpPr>
        <p:spPr>
          <a:xfrm>
            <a:off x="685800" y="1315975"/>
            <a:ext cx="5522400" cy="3438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100">
                <a:latin typeface="Comic Sans MS"/>
                <a:ea typeface="Comic Sans MS"/>
                <a:cs typeface="Comic Sans MS"/>
                <a:sym typeface="Comic Sans MS"/>
              </a:rPr>
              <a:t>Target Audience:</a:t>
            </a:r>
            <a:r>
              <a:rPr lang="en" sz="1100">
                <a:latin typeface="Comic Sans MS"/>
                <a:ea typeface="Comic Sans MS"/>
                <a:cs typeface="Comic Sans MS"/>
                <a:sym typeface="Comic Sans MS"/>
              </a:rPr>
              <a:t> Faculty, staff, and students of the EECS Department at the University of Toledo.</a:t>
            </a:r>
            <a:br>
              <a:rPr lang="en" sz="1100">
                <a:latin typeface="Comic Sans MS"/>
                <a:ea typeface="Comic Sans MS"/>
                <a:cs typeface="Comic Sans MS"/>
                <a:sym typeface="Comic Sans MS"/>
              </a:rPr>
            </a:br>
            <a:endParaRPr sz="1100">
              <a:latin typeface="Comic Sans MS"/>
              <a:ea typeface="Comic Sans MS"/>
              <a:cs typeface="Comic Sans MS"/>
              <a:sym typeface="Comic Sans MS"/>
            </a:endParaRPr>
          </a:p>
          <a:p>
            <a:pPr indent="0" lvl="0" marL="0" rtl="0" algn="l">
              <a:spcBef>
                <a:spcPts val="1200"/>
              </a:spcBef>
              <a:spcAft>
                <a:spcPts val="0"/>
              </a:spcAft>
              <a:buNone/>
            </a:pPr>
            <a:r>
              <a:rPr b="1" lang="en" sz="1100">
                <a:latin typeface="Comic Sans MS"/>
                <a:ea typeface="Comic Sans MS"/>
                <a:cs typeface="Comic Sans MS"/>
                <a:sym typeface="Comic Sans MS"/>
              </a:rPr>
              <a:t>Functionality:</a:t>
            </a:r>
            <a:r>
              <a:rPr lang="en" sz="1100">
                <a:latin typeface="Comic Sans MS"/>
                <a:ea typeface="Comic Sans MS"/>
                <a:cs typeface="Comic Sans MS"/>
                <a:sym typeface="Comic Sans MS"/>
              </a:rPr>
              <a:t> An AI-powered mini-bot capable of handling voice and text queries related to departmental resources, schedules, policies, and faculty availability.</a:t>
            </a:r>
            <a:br>
              <a:rPr lang="en" sz="1100">
                <a:latin typeface="Comic Sans MS"/>
                <a:ea typeface="Comic Sans MS"/>
                <a:cs typeface="Comic Sans MS"/>
                <a:sym typeface="Comic Sans MS"/>
              </a:rPr>
            </a:br>
            <a:endParaRPr sz="1100">
              <a:latin typeface="Comic Sans MS"/>
              <a:ea typeface="Comic Sans MS"/>
              <a:cs typeface="Comic Sans MS"/>
              <a:sym typeface="Comic Sans MS"/>
            </a:endParaRPr>
          </a:p>
          <a:p>
            <a:pPr indent="0" lvl="0" marL="0" rtl="0" algn="l">
              <a:spcBef>
                <a:spcPts val="1200"/>
              </a:spcBef>
              <a:spcAft>
                <a:spcPts val="0"/>
              </a:spcAft>
              <a:buNone/>
            </a:pPr>
            <a:r>
              <a:rPr b="1" lang="en" sz="1100">
                <a:latin typeface="Comic Sans MS"/>
                <a:ea typeface="Comic Sans MS"/>
                <a:cs typeface="Comic Sans MS"/>
                <a:sym typeface="Comic Sans MS"/>
              </a:rPr>
              <a:t>Technological Scope:</a:t>
            </a:r>
            <a:endParaRPr b="1" sz="1100">
              <a:latin typeface="Comic Sans MS"/>
              <a:ea typeface="Comic Sans MS"/>
              <a:cs typeface="Comic Sans MS"/>
              <a:sym typeface="Comic Sans MS"/>
            </a:endParaRPr>
          </a:p>
          <a:p>
            <a:pPr indent="-298450" lvl="1" marL="914400" rtl="0" algn="l">
              <a:spcBef>
                <a:spcPts val="1200"/>
              </a:spcBef>
              <a:spcAft>
                <a:spcPts val="0"/>
              </a:spcAft>
              <a:buClr>
                <a:schemeClr val="lt1"/>
              </a:buClr>
              <a:buSzPts val="1100"/>
              <a:buFont typeface="Comic Sans MS"/>
              <a:buChar char="○"/>
            </a:pPr>
            <a:r>
              <a:rPr lang="en">
                <a:latin typeface="Comic Sans MS"/>
                <a:ea typeface="Comic Sans MS"/>
                <a:cs typeface="Comic Sans MS"/>
                <a:sym typeface="Comic Sans MS"/>
              </a:rPr>
              <a:t>Speech-to-text conversion using Azure Cognitive Services</a:t>
            </a:r>
            <a:br>
              <a:rPr lang="en">
                <a:latin typeface="Comic Sans MS"/>
                <a:ea typeface="Comic Sans MS"/>
                <a:cs typeface="Comic Sans MS"/>
                <a:sym typeface="Comic Sans MS"/>
              </a:rPr>
            </a:br>
            <a:endParaRPr>
              <a:latin typeface="Comic Sans MS"/>
              <a:ea typeface="Comic Sans MS"/>
              <a:cs typeface="Comic Sans MS"/>
              <a:sym typeface="Comic Sans MS"/>
            </a:endParaRPr>
          </a:p>
          <a:p>
            <a:pPr indent="-298450" lvl="1" marL="914400" rtl="0" algn="l">
              <a:spcBef>
                <a:spcPts val="0"/>
              </a:spcBef>
              <a:spcAft>
                <a:spcPts val="0"/>
              </a:spcAft>
              <a:buClr>
                <a:schemeClr val="lt1"/>
              </a:buClr>
              <a:buSzPts val="1100"/>
              <a:buFont typeface="Comic Sans MS"/>
              <a:buChar char="○"/>
            </a:pPr>
            <a:r>
              <a:rPr lang="en">
                <a:latin typeface="Comic Sans MS"/>
                <a:ea typeface="Comic Sans MS"/>
                <a:cs typeface="Comic Sans MS"/>
                <a:sym typeface="Comic Sans MS"/>
              </a:rPr>
              <a:t>Natural Language Processing (NLP) via GPT-based models</a:t>
            </a:r>
            <a:br>
              <a:rPr lang="en">
                <a:latin typeface="Comic Sans MS"/>
                <a:ea typeface="Comic Sans MS"/>
                <a:cs typeface="Comic Sans MS"/>
                <a:sym typeface="Comic Sans MS"/>
              </a:rPr>
            </a:br>
            <a:endParaRPr>
              <a:latin typeface="Comic Sans MS"/>
              <a:ea typeface="Comic Sans MS"/>
              <a:cs typeface="Comic Sans MS"/>
              <a:sym typeface="Comic Sans MS"/>
            </a:endParaRPr>
          </a:p>
          <a:p>
            <a:pPr indent="-298450" lvl="1" marL="914400" rtl="0" algn="l">
              <a:spcBef>
                <a:spcPts val="0"/>
              </a:spcBef>
              <a:spcAft>
                <a:spcPts val="0"/>
              </a:spcAft>
              <a:buClr>
                <a:schemeClr val="lt1"/>
              </a:buClr>
              <a:buSzPts val="1100"/>
              <a:buFont typeface="Comic Sans MS"/>
              <a:buChar char="○"/>
            </a:pPr>
            <a:r>
              <a:rPr lang="en">
                <a:latin typeface="Comic Sans MS"/>
                <a:ea typeface="Comic Sans MS"/>
                <a:cs typeface="Comic Sans MS"/>
                <a:sym typeface="Comic Sans MS"/>
              </a:rPr>
              <a:t>Real-time voice and text responses through embedded hardware</a:t>
            </a:r>
            <a:endParaRPr>
              <a:latin typeface="Comic Sans MS"/>
              <a:ea typeface="Comic Sans MS"/>
              <a:cs typeface="Comic Sans MS"/>
              <a:sym typeface="Comic Sans MS"/>
            </a:endParaRPr>
          </a:p>
          <a:p>
            <a:pPr indent="0" lvl="0" marL="0" rtl="0" algn="l">
              <a:spcBef>
                <a:spcPts val="1200"/>
              </a:spcBef>
              <a:spcAft>
                <a:spcPts val="1200"/>
              </a:spcAft>
              <a:buNone/>
            </a:pPr>
            <a:r>
              <a:rPr b="1" lang="en" sz="1100">
                <a:latin typeface="Comic Sans MS"/>
                <a:ea typeface="Comic Sans MS"/>
                <a:cs typeface="Comic Sans MS"/>
                <a:sym typeface="Comic Sans MS"/>
              </a:rPr>
              <a:t>Limitations:</a:t>
            </a:r>
            <a:r>
              <a:rPr lang="en" sz="1100">
                <a:latin typeface="Comic Sans MS"/>
                <a:ea typeface="Comic Sans MS"/>
                <a:cs typeface="Comic Sans MS"/>
                <a:sym typeface="Comic Sans MS"/>
              </a:rPr>
              <a:t> Focused on department-specific use cases; not designed for broader university-wide or non-academic queries in this version.</a:t>
            </a:r>
            <a:endParaRPr b="1" sz="1107">
              <a:latin typeface="Comic Sans MS"/>
              <a:ea typeface="Comic Sans MS"/>
              <a:cs typeface="Comic Sans MS"/>
              <a:sym typeface="Comic Sans MS"/>
            </a:endParaRPr>
          </a:p>
        </p:txBody>
      </p:sp>
      <p:pic>
        <p:nvPicPr>
          <p:cNvPr id="175" name="Google Shape;175;p18"/>
          <p:cNvPicPr preferRelativeResize="0"/>
          <p:nvPr/>
        </p:nvPicPr>
        <p:blipFill>
          <a:blip r:embed="rId3">
            <a:alphaModFix/>
          </a:blip>
          <a:stretch>
            <a:fillRect/>
          </a:stretch>
        </p:blipFill>
        <p:spPr>
          <a:xfrm>
            <a:off x="6273200" y="0"/>
            <a:ext cx="28708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title"/>
          </p:nvPr>
        </p:nvSpPr>
        <p:spPr>
          <a:xfrm>
            <a:off x="1141750" y="182375"/>
            <a:ext cx="51315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i="1" lang="en">
                <a:latin typeface="Comic Sans MS"/>
                <a:ea typeface="Comic Sans MS"/>
                <a:cs typeface="Comic Sans MS"/>
                <a:sym typeface="Comic Sans MS"/>
              </a:rPr>
              <a:t>Workflow &amp; </a:t>
            </a:r>
            <a:r>
              <a:rPr b="1" i="1" lang="en">
                <a:latin typeface="Comic Sans MS"/>
                <a:ea typeface="Comic Sans MS"/>
                <a:cs typeface="Comic Sans MS"/>
                <a:sym typeface="Comic Sans MS"/>
              </a:rPr>
              <a:t>Technical Specifications</a:t>
            </a:r>
            <a:endParaRPr b="1" i="1">
              <a:latin typeface="Comic Sans MS"/>
              <a:ea typeface="Comic Sans MS"/>
              <a:cs typeface="Comic Sans MS"/>
              <a:sym typeface="Comic Sans MS"/>
            </a:endParaRPr>
          </a:p>
        </p:txBody>
      </p:sp>
      <p:sp>
        <p:nvSpPr>
          <p:cNvPr id="181" name="Google Shape;181;p19"/>
          <p:cNvSpPr txBox="1"/>
          <p:nvPr>
            <p:ph idx="1" type="body"/>
          </p:nvPr>
        </p:nvSpPr>
        <p:spPr>
          <a:xfrm>
            <a:off x="1141750" y="1307850"/>
            <a:ext cx="4854300" cy="2918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400">
                <a:latin typeface="Comic Sans MS"/>
                <a:ea typeface="Comic Sans MS"/>
                <a:cs typeface="Comic Sans MS"/>
                <a:sym typeface="Comic Sans MS"/>
              </a:rPr>
              <a:t>1. </a:t>
            </a:r>
            <a:r>
              <a:rPr lang="en" sz="1400">
                <a:latin typeface="Comic Sans MS"/>
                <a:ea typeface="Comic Sans MS"/>
                <a:cs typeface="Comic Sans MS"/>
                <a:sym typeface="Comic Sans MS"/>
              </a:rPr>
              <a:t>Hardware C</a:t>
            </a:r>
            <a:r>
              <a:rPr lang="en" sz="1400">
                <a:latin typeface="Comic Sans MS"/>
                <a:ea typeface="Comic Sans MS"/>
                <a:cs typeface="Comic Sans MS"/>
                <a:sym typeface="Comic Sans MS"/>
              </a:rPr>
              <a:t>onfiguration: Raspberry Pi, Proximity sensor, LED screen, Speaker.</a:t>
            </a:r>
            <a:endParaRPr sz="1400">
              <a:latin typeface="Comic Sans MS"/>
              <a:ea typeface="Comic Sans MS"/>
              <a:cs typeface="Comic Sans MS"/>
              <a:sym typeface="Comic Sans MS"/>
            </a:endParaRPr>
          </a:p>
          <a:p>
            <a:pPr indent="0" lvl="0" marL="0" rtl="0" algn="l">
              <a:spcBef>
                <a:spcPts val="1200"/>
              </a:spcBef>
              <a:spcAft>
                <a:spcPts val="0"/>
              </a:spcAft>
              <a:buNone/>
            </a:pPr>
            <a:r>
              <a:t/>
            </a:r>
            <a:endParaRPr sz="1400">
              <a:latin typeface="Comic Sans MS"/>
              <a:ea typeface="Comic Sans MS"/>
              <a:cs typeface="Comic Sans MS"/>
              <a:sym typeface="Comic Sans MS"/>
            </a:endParaRPr>
          </a:p>
          <a:p>
            <a:pPr indent="0" lvl="0" marL="0" rtl="0" algn="l">
              <a:spcBef>
                <a:spcPts val="1200"/>
              </a:spcBef>
              <a:spcAft>
                <a:spcPts val="0"/>
              </a:spcAft>
              <a:buNone/>
            </a:pPr>
            <a:r>
              <a:rPr lang="en" sz="1400">
                <a:latin typeface="Comic Sans MS"/>
                <a:ea typeface="Comic Sans MS"/>
                <a:cs typeface="Comic Sans MS"/>
                <a:sym typeface="Comic Sans MS"/>
              </a:rPr>
              <a:t>2. Frontend (React.js Application): </a:t>
            </a:r>
            <a:r>
              <a:rPr lang="en" sz="1400">
                <a:latin typeface="Comic Sans MS"/>
                <a:ea typeface="Comic Sans MS"/>
                <a:cs typeface="Comic Sans MS"/>
                <a:sym typeface="Comic Sans MS"/>
              </a:rPr>
              <a:t>React.js, JavaScript, Tailwind CSS</a:t>
            </a:r>
            <a:endParaRPr sz="1400">
              <a:latin typeface="Comic Sans MS"/>
              <a:ea typeface="Comic Sans MS"/>
              <a:cs typeface="Comic Sans MS"/>
              <a:sym typeface="Comic Sans MS"/>
            </a:endParaRPr>
          </a:p>
          <a:p>
            <a:pPr indent="0" lvl="0" marL="0" rtl="0" algn="l">
              <a:spcBef>
                <a:spcPts val="1200"/>
              </a:spcBef>
              <a:spcAft>
                <a:spcPts val="0"/>
              </a:spcAft>
              <a:buNone/>
            </a:pPr>
            <a:r>
              <a:t/>
            </a:r>
            <a:endParaRPr sz="1400">
              <a:latin typeface="Comic Sans MS"/>
              <a:ea typeface="Comic Sans MS"/>
              <a:cs typeface="Comic Sans MS"/>
              <a:sym typeface="Comic Sans MS"/>
            </a:endParaRPr>
          </a:p>
          <a:p>
            <a:pPr indent="0" lvl="0" marL="0" rtl="0" algn="l">
              <a:spcBef>
                <a:spcPts val="1200"/>
              </a:spcBef>
              <a:spcAft>
                <a:spcPts val="0"/>
              </a:spcAft>
              <a:buNone/>
            </a:pPr>
            <a:r>
              <a:rPr lang="en" sz="1400">
                <a:latin typeface="Comic Sans MS"/>
                <a:ea typeface="Comic Sans MS"/>
                <a:cs typeface="Comic Sans MS"/>
                <a:sym typeface="Comic Sans MS"/>
              </a:rPr>
              <a:t>3. Backend (Python Flask Application): </a:t>
            </a:r>
            <a:r>
              <a:rPr lang="en" sz="1400">
                <a:latin typeface="Comic Sans MS"/>
                <a:ea typeface="Comic Sans MS"/>
                <a:cs typeface="Comic Sans MS"/>
                <a:sym typeface="Comic Sans MS"/>
              </a:rPr>
              <a:t>Python &amp; Flask, Deepseek API</a:t>
            </a:r>
            <a:endParaRPr sz="1400">
              <a:latin typeface="Comic Sans MS"/>
              <a:ea typeface="Comic Sans MS"/>
              <a:cs typeface="Comic Sans MS"/>
              <a:sym typeface="Comic Sans MS"/>
            </a:endParaRPr>
          </a:p>
          <a:p>
            <a:pPr indent="0" lvl="0" marL="0" rtl="0" algn="l">
              <a:spcBef>
                <a:spcPts val="1200"/>
              </a:spcBef>
              <a:spcAft>
                <a:spcPts val="1200"/>
              </a:spcAft>
              <a:buNone/>
            </a:pPr>
            <a:r>
              <a:t/>
            </a:r>
            <a:endParaRPr sz="1400">
              <a:latin typeface="Comic Sans MS"/>
              <a:ea typeface="Comic Sans MS"/>
              <a:cs typeface="Comic Sans MS"/>
              <a:sym typeface="Comic Sans MS"/>
            </a:endParaRPr>
          </a:p>
        </p:txBody>
      </p:sp>
      <p:pic>
        <p:nvPicPr>
          <p:cNvPr id="182" name="Google Shape;182;p19"/>
          <p:cNvPicPr preferRelativeResize="0"/>
          <p:nvPr/>
        </p:nvPicPr>
        <p:blipFill>
          <a:blip r:embed="rId3">
            <a:alphaModFix/>
          </a:blip>
          <a:stretch>
            <a:fillRect/>
          </a:stretch>
        </p:blipFill>
        <p:spPr>
          <a:xfrm>
            <a:off x="6105650" y="944150"/>
            <a:ext cx="2921699" cy="40513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Comic Sans MS"/>
                <a:ea typeface="Comic Sans MS"/>
                <a:cs typeface="Comic Sans MS"/>
                <a:sym typeface="Comic Sans MS"/>
              </a:rPr>
              <a:t>User/Market Requirements</a:t>
            </a:r>
            <a:endParaRPr b="1">
              <a:latin typeface="Comic Sans MS"/>
              <a:ea typeface="Comic Sans MS"/>
              <a:cs typeface="Comic Sans MS"/>
              <a:sym typeface="Comic Sans MS"/>
            </a:endParaRPr>
          </a:p>
        </p:txBody>
      </p:sp>
      <p:sp>
        <p:nvSpPr>
          <p:cNvPr id="188" name="Google Shape;188;p20"/>
          <p:cNvSpPr txBox="1"/>
          <p:nvPr>
            <p:ph idx="1" type="body"/>
          </p:nvPr>
        </p:nvSpPr>
        <p:spPr>
          <a:xfrm>
            <a:off x="1297500" y="1112100"/>
            <a:ext cx="7038900" cy="3864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latin typeface="Comic Sans MS"/>
                <a:ea typeface="Comic Sans MS"/>
                <a:cs typeface="Comic Sans MS"/>
                <a:sym typeface="Comic Sans MS"/>
              </a:rPr>
              <a:t>Ease of Use</a:t>
            </a:r>
            <a:endParaRPr b="1">
              <a:latin typeface="Comic Sans MS"/>
              <a:ea typeface="Comic Sans MS"/>
              <a:cs typeface="Comic Sans MS"/>
              <a:sym typeface="Comic Sans MS"/>
            </a:endParaRPr>
          </a:p>
          <a:p>
            <a:pPr indent="457200" lvl="0" marL="0" rtl="0" algn="l">
              <a:spcBef>
                <a:spcPts val="1200"/>
              </a:spcBef>
              <a:spcAft>
                <a:spcPts val="0"/>
              </a:spcAft>
              <a:buNone/>
            </a:pPr>
            <a:r>
              <a:rPr lang="en">
                <a:latin typeface="Comic Sans MS"/>
                <a:ea typeface="Comic Sans MS"/>
                <a:cs typeface="Comic Sans MS"/>
                <a:sym typeface="Comic Sans MS"/>
              </a:rPr>
              <a:t>Intuitive voice- and web-based interfaces</a:t>
            </a:r>
            <a:endParaRPr>
              <a:latin typeface="Comic Sans MS"/>
              <a:ea typeface="Comic Sans MS"/>
              <a:cs typeface="Comic Sans MS"/>
              <a:sym typeface="Comic Sans MS"/>
            </a:endParaRPr>
          </a:p>
          <a:p>
            <a:pPr indent="457200" lvl="0" marL="0" rtl="0" algn="l">
              <a:spcBef>
                <a:spcPts val="1200"/>
              </a:spcBef>
              <a:spcAft>
                <a:spcPts val="0"/>
              </a:spcAft>
              <a:buNone/>
            </a:pPr>
            <a:r>
              <a:rPr lang="en">
                <a:latin typeface="Comic Sans MS"/>
                <a:ea typeface="Comic Sans MS"/>
                <a:cs typeface="Comic Sans MS"/>
                <a:sym typeface="Comic Sans MS"/>
              </a:rPr>
              <a:t>Natural-language understanding—no memorized commands needed</a:t>
            </a:r>
            <a:endParaRPr>
              <a:latin typeface="Comic Sans MS"/>
              <a:ea typeface="Comic Sans MS"/>
              <a:cs typeface="Comic Sans MS"/>
              <a:sym typeface="Comic Sans MS"/>
            </a:endParaRPr>
          </a:p>
          <a:p>
            <a:pPr indent="0" lvl="0" marL="0" rtl="0" algn="l">
              <a:spcBef>
                <a:spcPts val="1200"/>
              </a:spcBef>
              <a:spcAft>
                <a:spcPts val="0"/>
              </a:spcAft>
              <a:buNone/>
            </a:pPr>
            <a:r>
              <a:rPr b="1" lang="en">
                <a:latin typeface="Comic Sans MS"/>
                <a:ea typeface="Comic Sans MS"/>
                <a:cs typeface="Comic Sans MS"/>
                <a:sym typeface="Comic Sans MS"/>
              </a:rPr>
              <a:t>Quick &amp; Accurate Responses</a:t>
            </a:r>
            <a:endParaRPr b="1">
              <a:latin typeface="Comic Sans MS"/>
              <a:ea typeface="Comic Sans MS"/>
              <a:cs typeface="Comic Sans MS"/>
              <a:sym typeface="Comic Sans MS"/>
            </a:endParaRPr>
          </a:p>
          <a:p>
            <a:pPr indent="457200" lvl="0" marL="0" rtl="0" algn="l">
              <a:spcBef>
                <a:spcPts val="1200"/>
              </a:spcBef>
              <a:spcAft>
                <a:spcPts val="0"/>
              </a:spcAft>
              <a:buNone/>
            </a:pPr>
            <a:r>
              <a:rPr lang="en">
                <a:latin typeface="Comic Sans MS"/>
                <a:ea typeface="Comic Sans MS"/>
                <a:cs typeface="Comic Sans MS"/>
                <a:sym typeface="Comic Sans MS"/>
              </a:rPr>
              <a:t>Tailor-made database built from the survey of batchmates’ real-world problems</a:t>
            </a:r>
            <a:endParaRPr>
              <a:latin typeface="Comic Sans MS"/>
              <a:ea typeface="Comic Sans MS"/>
              <a:cs typeface="Comic Sans MS"/>
              <a:sym typeface="Comic Sans MS"/>
            </a:endParaRPr>
          </a:p>
          <a:p>
            <a:pPr indent="457200" lvl="0" marL="0" rtl="0" algn="l">
              <a:spcBef>
                <a:spcPts val="1200"/>
              </a:spcBef>
              <a:spcAft>
                <a:spcPts val="0"/>
              </a:spcAft>
              <a:buNone/>
            </a:pPr>
            <a:r>
              <a:rPr lang="en">
                <a:latin typeface="Comic Sans MS"/>
                <a:ea typeface="Comic Sans MS"/>
                <a:cs typeface="Comic Sans MS"/>
                <a:sym typeface="Comic Sans MS"/>
              </a:rPr>
              <a:t>Robust NLP and intent-detection for reliable answer retrieval</a:t>
            </a:r>
            <a:endParaRPr>
              <a:latin typeface="Comic Sans MS"/>
              <a:ea typeface="Comic Sans MS"/>
              <a:cs typeface="Comic Sans MS"/>
              <a:sym typeface="Comic Sans MS"/>
            </a:endParaRPr>
          </a:p>
          <a:p>
            <a:pPr indent="0" lvl="0" marL="0" rtl="0" algn="l">
              <a:spcBef>
                <a:spcPts val="1200"/>
              </a:spcBef>
              <a:spcAft>
                <a:spcPts val="0"/>
              </a:spcAft>
              <a:buNone/>
            </a:pPr>
            <a:r>
              <a:rPr b="1" lang="en">
                <a:latin typeface="Comic Sans MS"/>
                <a:ea typeface="Comic Sans MS"/>
                <a:cs typeface="Comic Sans MS"/>
                <a:sym typeface="Comic Sans MS"/>
              </a:rPr>
              <a:t>Scalability</a:t>
            </a:r>
            <a:endParaRPr b="1">
              <a:latin typeface="Comic Sans MS"/>
              <a:ea typeface="Comic Sans MS"/>
              <a:cs typeface="Comic Sans MS"/>
              <a:sym typeface="Comic Sans MS"/>
            </a:endParaRPr>
          </a:p>
          <a:p>
            <a:pPr indent="457200" lvl="0" marL="0" rtl="0" algn="l">
              <a:spcBef>
                <a:spcPts val="1200"/>
              </a:spcBef>
              <a:spcAft>
                <a:spcPts val="0"/>
              </a:spcAft>
              <a:buNone/>
            </a:pPr>
            <a:r>
              <a:rPr lang="en">
                <a:latin typeface="Comic Sans MS"/>
                <a:ea typeface="Comic Sans MS"/>
                <a:cs typeface="Comic Sans MS"/>
                <a:sym typeface="Comic Sans MS"/>
              </a:rPr>
              <a:t>Architecture designed to grow with additional users and expanding knowledge base</a:t>
            </a:r>
            <a:endParaRPr>
              <a:latin typeface="Comic Sans MS"/>
              <a:ea typeface="Comic Sans MS"/>
              <a:cs typeface="Comic Sans MS"/>
              <a:sym typeface="Comic Sans MS"/>
            </a:endParaRPr>
          </a:p>
          <a:p>
            <a:pPr indent="457200" lvl="0" marL="0" rtl="0" algn="l">
              <a:spcBef>
                <a:spcPts val="1200"/>
              </a:spcBef>
              <a:spcAft>
                <a:spcPts val="0"/>
              </a:spcAft>
              <a:buNone/>
            </a:pPr>
            <a:r>
              <a:rPr lang="en">
                <a:latin typeface="Comic Sans MS"/>
                <a:ea typeface="Comic Sans MS"/>
                <a:cs typeface="Comic Sans MS"/>
                <a:sym typeface="Comic Sans MS"/>
              </a:rPr>
              <a:t>Maintains performance as new courses, events, and policies are added</a:t>
            </a:r>
            <a:endParaRPr>
              <a:latin typeface="Comic Sans MS"/>
              <a:ea typeface="Comic Sans MS"/>
              <a:cs typeface="Comic Sans MS"/>
              <a:sym typeface="Comic Sans MS"/>
            </a:endParaRPr>
          </a:p>
          <a:p>
            <a:pPr indent="0" lvl="0" marL="0" rtl="0" algn="l">
              <a:spcBef>
                <a:spcPts val="1200"/>
              </a:spcBef>
              <a:spcAft>
                <a:spcPts val="0"/>
              </a:spcAft>
              <a:buNone/>
            </a:pPr>
            <a:r>
              <a:rPr b="1" lang="en">
                <a:latin typeface="Comic Sans MS"/>
                <a:ea typeface="Comic Sans MS"/>
                <a:cs typeface="Comic Sans MS"/>
                <a:sym typeface="Comic Sans MS"/>
              </a:rPr>
              <a:t>Availability</a:t>
            </a:r>
            <a:endParaRPr b="1">
              <a:latin typeface="Comic Sans MS"/>
              <a:ea typeface="Comic Sans MS"/>
              <a:cs typeface="Comic Sans MS"/>
              <a:sym typeface="Comic Sans MS"/>
            </a:endParaRPr>
          </a:p>
          <a:p>
            <a:pPr indent="457200" lvl="0" marL="0" rtl="0" algn="l">
              <a:spcBef>
                <a:spcPts val="1200"/>
              </a:spcBef>
              <a:spcAft>
                <a:spcPts val="1200"/>
              </a:spcAft>
              <a:buNone/>
            </a:pPr>
            <a:r>
              <a:rPr lang="en">
                <a:latin typeface="Comic Sans MS"/>
                <a:ea typeface="Comic Sans MS"/>
                <a:cs typeface="Comic Sans MS"/>
                <a:sym typeface="Comic Sans MS"/>
              </a:rPr>
              <a:t>24/7 uptime to support irregular faculty/staff schedules</a:t>
            </a:r>
            <a:endParaRPr>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nvSpPr>
        <p:spPr>
          <a:xfrm>
            <a:off x="469675" y="3090200"/>
            <a:ext cx="2703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200">
                <a:solidFill>
                  <a:schemeClr val="lt1"/>
                </a:solidFill>
                <a:latin typeface="Comic Sans MS"/>
                <a:ea typeface="Comic Sans MS"/>
                <a:cs typeface="Comic Sans MS"/>
                <a:sym typeface="Comic Sans MS"/>
              </a:rPr>
              <a:t>System Prototype</a:t>
            </a:r>
            <a:endParaRPr b="1" i="1" sz="2200">
              <a:solidFill>
                <a:schemeClr val="lt1"/>
              </a:solidFill>
              <a:latin typeface="Comic Sans MS"/>
              <a:ea typeface="Comic Sans MS"/>
              <a:cs typeface="Comic Sans MS"/>
              <a:sym typeface="Comic Sans MS"/>
            </a:endParaRPr>
          </a:p>
        </p:txBody>
      </p:sp>
      <p:pic>
        <p:nvPicPr>
          <p:cNvPr id="194" name="Google Shape;194;p21" title="vid.mp4">
            <a:hlinkClick r:id="rId3"/>
          </p:cNvPr>
          <p:cNvPicPr preferRelativeResize="0"/>
          <p:nvPr/>
        </p:nvPicPr>
        <p:blipFill>
          <a:blip r:embed="rId4">
            <a:alphaModFix/>
          </a:blip>
          <a:stretch>
            <a:fillRect/>
          </a:stretch>
        </p:blipFill>
        <p:spPr>
          <a:xfrm>
            <a:off x="3513550" y="81925"/>
            <a:ext cx="5577426" cy="4995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